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6"/>
  </p:notesMasterIdLst>
  <p:sldIdLst>
    <p:sldId id="325" r:id="rId2"/>
    <p:sldId id="257" r:id="rId3"/>
    <p:sldId id="326" r:id="rId4"/>
    <p:sldId id="302" r:id="rId5"/>
    <p:sldId id="304" r:id="rId6"/>
    <p:sldId id="314" r:id="rId7"/>
    <p:sldId id="305" r:id="rId8"/>
    <p:sldId id="329" r:id="rId9"/>
    <p:sldId id="327" r:id="rId10"/>
    <p:sldId id="328" r:id="rId11"/>
    <p:sldId id="306" r:id="rId12"/>
    <p:sldId id="313" r:id="rId13"/>
    <p:sldId id="303" r:id="rId14"/>
    <p:sldId id="307" r:id="rId15"/>
    <p:sldId id="308" r:id="rId16"/>
    <p:sldId id="330" r:id="rId17"/>
    <p:sldId id="309" r:id="rId18"/>
    <p:sldId id="310" r:id="rId19"/>
    <p:sldId id="316" r:id="rId20"/>
    <p:sldId id="311" r:id="rId21"/>
    <p:sldId id="312" r:id="rId22"/>
    <p:sldId id="315" r:id="rId23"/>
    <p:sldId id="272" r:id="rId24"/>
    <p:sldId id="296" r:id="rId25"/>
    <p:sldId id="297" r:id="rId26"/>
    <p:sldId id="292" r:id="rId27"/>
    <p:sldId id="293" r:id="rId28"/>
    <p:sldId id="294" r:id="rId29"/>
    <p:sldId id="295" r:id="rId30"/>
    <p:sldId id="298" r:id="rId31"/>
    <p:sldId id="299" r:id="rId32"/>
    <p:sldId id="318" r:id="rId33"/>
    <p:sldId id="317" r:id="rId34"/>
    <p:sldId id="319" r:id="rId35"/>
    <p:sldId id="322" r:id="rId36"/>
    <p:sldId id="320" r:id="rId37"/>
    <p:sldId id="301" r:id="rId38"/>
    <p:sldId id="331" r:id="rId39"/>
    <p:sldId id="321" r:id="rId40"/>
    <p:sldId id="332" r:id="rId41"/>
    <p:sldId id="290" r:id="rId42"/>
    <p:sldId id="291" r:id="rId43"/>
    <p:sldId id="323" r:id="rId44"/>
    <p:sldId id="324" r:id="rId4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953"/>
    <p:restoredTop sz="50000"/>
  </p:normalViewPr>
  <p:slideViewPr>
    <p:cSldViewPr snapToGrid="0" snapToObjects="1">
      <p:cViewPr varScale="1">
        <p:scale>
          <a:sx n="50" d="100"/>
          <a:sy n="50" d="100"/>
        </p:scale>
        <p:origin x="15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604557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1B8E1-A46D-EF4C-9778-D1976E35C6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36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4493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2621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3128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1B8E1-A46D-EF4C-9778-D1976E35C6B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6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1245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2227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3641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3175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6251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1304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109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&lt;</a:t>
            </a:r>
            <a:r>
              <a:rPr lang="en-US" sz="12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uses-feature </a:t>
            </a:r>
            <a:r>
              <a:rPr lang="en-US" sz="1200" b="1" i="0" u="none" strike="noStrike" kern="1200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android:name</a:t>
            </a:r>
            <a:r>
              <a:rPr lang="en-US" sz="12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="</a:t>
            </a:r>
            <a:r>
              <a:rPr lang="en-US" sz="1200" b="1" i="0" u="none" strike="noStrike" kern="1200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android.hardware.location.network</a:t>
            </a:r>
            <a:r>
              <a:rPr lang="en-US" sz="12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 </a:t>
            </a:r>
            <a:r>
              <a:rPr lang="en-US" dirty="0" smtClean="0"/>
              <a:t>/&gt;</a:t>
            </a:r>
            <a:br>
              <a:rPr lang="en-US" dirty="0" smtClean="0"/>
            </a:br>
            <a:r>
              <a:rPr lang="en-US" dirty="0" smtClean="0"/>
              <a:t>&lt;</a:t>
            </a:r>
            <a:r>
              <a:rPr lang="en-US" sz="12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uses-feature </a:t>
            </a:r>
            <a:r>
              <a:rPr lang="en-US" sz="1200" b="1" i="0" u="none" strike="noStrike" kern="1200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android:name</a:t>
            </a:r>
            <a:r>
              <a:rPr lang="en-US" sz="12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="</a:t>
            </a:r>
            <a:r>
              <a:rPr lang="en-US" sz="1200" b="1" i="0" u="none" strike="noStrike" kern="1200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android.hardware.location.gps</a:t>
            </a:r>
            <a:r>
              <a:rPr lang="en-US" sz="12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 </a:t>
            </a:r>
            <a:r>
              <a:rPr lang="en-US" dirty="0" smtClean="0"/>
              <a:t>/&gt;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9952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685800" y="1122362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 rot="5400000">
            <a:off x="2396330" y="57943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23887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23887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○"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■"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●"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○"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■"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●"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○"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■"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●"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●"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●"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●"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●"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●"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28650" y="2410057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50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●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●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50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●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●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0" y="0"/>
            <a:ext cx="9144000" cy="6857998"/>
            <a:chOff x="0" y="0"/>
            <a:chExt cx="9144000" cy="6857998"/>
          </a:xfrm>
        </p:grpSpPr>
        <p:sp>
          <p:nvSpPr>
            <p:cNvPr id="11" name="Shape 11"/>
            <p:cNvSpPr/>
            <p:nvPr/>
          </p:nvSpPr>
          <p:spPr>
            <a:xfrm>
              <a:off x="0" y="6176962"/>
              <a:ext cx="9144000" cy="681035"/>
            </a:xfrm>
            <a:prstGeom prst="rect">
              <a:avLst/>
            </a:prstGeom>
            <a:solidFill>
              <a:srgbClr val="003A64"/>
            </a:solidFill>
            <a:ln w="12700" cap="flat" cmpd="sng">
              <a:solidFill>
                <a:srgbClr val="31538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>
              <a:off x="0" y="0"/>
              <a:ext cx="9144000" cy="249382"/>
            </a:xfrm>
            <a:prstGeom prst="rect">
              <a:avLst/>
            </a:prstGeom>
            <a:solidFill>
              <a:srgbClr val="003A64"/>
            </a:solidFill>
            <a:ln w="12700" cap="flat" cmpd="sng">
              <a:solidFill>
                <a:srgbClr val="31538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" name="Shape 1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28650" y="6228301"/>
              <a:ext cx="1771650" cy="58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developer.android.com/reference/android/hardware/SensorManager.html" TargetMode="External"/><Relationship Id="rId3" Type="http://schemas.openxmlformats.org/officeDocument/2006/relationships/hyperlink" Target="https://developer.android.com/reference/android/hardware/SensorEventListener.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096" y="465409"/>
            <a:ext cx="8001000" cy="2387600"/>
          </a:xfrm>
        </p:spPr>
        <p:txBody>
          <a:bodyPr>
            <a:normAutofit fontScale="90000"/>
          </a:bodyPr>
          <a:lstStyle/>
          <a:p>
            <a:r>
              <a:rPr lang="en-US" sz="5400" b="1" dirty="0" smtClean="0"/>
              <a:t>COMP 90018 Mobile Computing Systems Programming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289" y="3123465"/>
            <a:ext cx="8550613" cy="3016078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Tutorial on Android Development</a:t>
            </a:r>
          </a:p>
          <a:p>
            <a:endParaRPr lang="en-US" sz="3600" b="1" dirty="0"/>
          </a:p>
          <a:p>
            <a:r>
              <a:rPr lang="en-US" sz="3600" b="1" dirty="0" smtClean="0"/>
              <a:t>Chu </a:t>
            </a:r>
            <a:r>
              <a:rPr lang="en-US" sz="3600" b="1" dirty="0"/>
              <a:t>Luo, </a:t>
            </a:r>
            <a:r>
              <a:rPr lang="en-US" sz="3600" b="1" dirty="0" err="1"/>
              <a:t>Ransi</a:t>
            </a:r>
            <a:r>
              <a:rPr lang="en-US" sz="3600" b="1" dirty="0"/>
              <a:t> De Silva</a:t>
            </a:r>
            <a:endParaRPr lang="en-US" sz="3600" b="1" dirty="0" smtClean="0"/>
          </a:p>
          <a:p>
            <a:r>
              <a:rPr lang="en-US" sz="3600" b="1" dirty="0" err="1" smtClean="0"/>
              <a:t>chu.luo@unimelb.edu.au</a:t>
            </a:r>
            <a:endParaRPr lang="en-US" sz="3600" b="1" dirty="0" smtClean="0"/>
          </a:p>
          <a:p>
            <a:r>
              <a:rPr lang="en-US" sz="3600" b="1" dirty="0" err="1"/>
              <a:t>ransidesilva@gmail.com</a:t>
            </a:r>
            <a:endParaRPr lang="en-US" sz="3600" b="1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63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/>
          </p:cNvSpPr>
          <p:nvPr>
            <p:ph type="title"/>
          </p:nvPr>
        </p:nvSpPr>
        <p:spPr>
          <a:xfrm>
            <a:off x="457646" y="325934"/>
            <a:ext cx="8233172" cy="1034728"/>
          </a:xfrm>
          <a:prstGeom prst="rect">
            <a:avLst/>
          </a:prstGeom>
        </p:spPr>
        <p:txBody>
          <a:bodyPr/>
          <a:lstStyle/>
          <a:p>
            <a:r>
              <a:rPr lang="en-AU" b="1" dirty="0" smtClean="0"/>
              <a:t>UI Thread In Multithreading</a:t>
            </a:r>
            <a:endParaRPr b="1" dirty="0"/>
          </a:p>
        </p:txBody>
      </p:sp>
      <p:sp>
        <p:nvSpPr>
          <p:cNvPr id="646" name="Shape 646"/>
          <p:cNvSpPr>
            <a:spLocks noGrp="1"/>
          </p:cNvSpPr>
          <p:nvPr>
            <p:ph type="sldNum" sz="quarter" idx="4294967295"/>
          </p:nvPr>
        </p:nvSpPr>
        <p:spPr>
          <a:xfrm>
            <a:off x="4571999" y="6466836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4" y="1360662"/>
            <a:ext cx="6076950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28328" y="5097975"/>
            <a:ext cx="20178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mtClean="0">
                <a:solidFill>
                  <a:srgbClr val="FF0000"/>
                </a:solidFill>
              </a:rPr>
              <a:t>CPU 0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92647" y="5097974"/>
            <a:ext cx="20178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CPU 1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645575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/>
          </p:cNvSpPr>
          <p:nvPr>
            <p:ph type="sldNum" sz="quarter" idx="4294967295"/>
          </p:nvPr>
        </p:nvSpPr>
        <p:spPr>
          <a:xfrm>
            <a:off x="4571999" y="6466836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27" y="2182760"/>
            <a:ext cx="8604943" cy="15944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3967859"/>
            <a:ext cx="8102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e.g., </a:t>
            </a:r>
            <a:r>
              <a:rPr lang="en-US" sz="4400" b="1" dirty="0" err="1" smtClean="0">
                <a:solidFill>
                  <a:srgbClr val="FF0000"/>
                </a:solidFill>
              </a:rPr>
              <a:t>onCreate</a:t>
            </a:r>
            <a:r>
              <a:rPr lang="en-US" sz="4400" b="1" dirty="0" smtClean="0">
                <a:solidFill>
                  <a:srgbClr val="FF0000"/>
                </a:solidFill>
              </a:rPr>
              <a:t> is on UI thread</a:t>
            </a:r>
          </a:p>
          <a:p>
            <a:r>
              <a:rPr lang="en-US" sz="4400" b="1" dirty="0" smtClean="0">
                <a:solidFill>
                  <a:srgbClr val="FF0000"/>
                </a:solidFill>
              </a:rPr>
              <a:t>(don’t overburden it)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845960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/>
          </p:cNvSpPr>
          <p:nvPr>
            <p:ph type="sldNum" sz="quarter" idx="4294967295"/>
          </p:nvPr>
        </p:nvSpPr>
        <p:spPr>
          <a:xfrm>
            <a:off x="4571999" y="7056772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12723" y="2241755"/>
            <a:ext cx="716771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988141" y="5973096"/>
            <a:ext cx="716771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269494" y="1295748"/>
            <a:ext cx="27879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b="1" dirty="0" smtClean="0"/>
              <a:t>UI Thread</a:t>
            </a:r>
            <a:endParaRPr lang="en-AU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579400" y="4605660"/>
            <a:ext cx="41681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b="1" dirty="0" smtClean="0"/>
              <a:t>Worker Thread</a:t>
            </a:r>
            <a:endParaRPr lang="en-AU" sz="4400" b="1" dirty="0"/>
          </a:p>
        </p:txBody>
      </p:sp>
      <p:sp>
        <p:nvSpPr>
          <p:cNvPr id="9" name="Down Arrow 8"/>
          <p:cNvSpPr/>
          <p:nvPr/>
        </p:nvSpPr>
        <p:spPr>
          <a:xfrm>
            <a:off x="319548" y="2733921"/>
            <a:ext cx="3475703" cy="191673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Tasks</a:t>
            </a:r>
            <a:endParaRPr lang="en-AU" sz="25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Up Arrow 9"/>
          <p:cNvSpPr/>
          <p:nvPr/>
        </p:nvSpPr>
        <p:spPr>
          <a:xfrm>
            <a:off x="5004619" y="2522481"/>
            <a:ext cx="3814916" cy="1916737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b="1" dirty="0" smtClean="0">
                <a:solidFill>
                  <a:schemeClr val="tx1"/>
                </a:solidFill>
              </a:rPr>
              <a:t>Result</a:t>
            </a:r>
            <a:endParaRPr lang="en-AU" sz="40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448" y="172864"/>
            <a:ext cx="54553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400" b="1" dirty="0" smtClean="0"/>
              <a:t>A better design:</a:t>
            </a:r>
            <a:endParaRPr lang="en-AU" sz="5400" b="1" dirty="0"/>
          </a:p>
        </p:txBody>
      </p:sp>
    </p:spTree>
    <p:extLst>
      <p:ext uri="{BB962C8B-B14F-4D97-AF65-F5344CB8AC3E}">
        <p14:creationId xmlns:p14="http://schemas.microsoft.com/office/powerpoint/2010/main" val="1288816611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/>
          </p:cNvSpPr>
          <p:nvPr>
            <p:ph type="title"/>
          </p:nvPr>
        </p:nvSpPr>
        <p:spPr>
          <a:xfrm>
            <a:off x="457646" y="325934"/>
            <a:ext cx="8233172" cy="1034728"/>
          </a:xfrm>
          <a:prstGeom prst="rect">
            <a:avLst/>
          </a:prstGeom>
        </p:spPr>
        <p:txBody>
          <a:bodyPr/>
          <a:lstStyle/>
          <a:p>
            <a:r>
              <a:rPr lang="en-AU" b="1" dirty="0" smtClean="0"/>
              <a:t>Multithreading: Many ways</a:t>
            </a:r>
            <a:endParaRPr b="1" dirty="0"/>
          </a:p>
        </p:txBody>
      </p:sp>
      <p:sp>
        <p:nvSpPr>
          <p:cNvPr id="645" name="Shape 645"/>
          <p:cNvSpPr>
            <a:spLocks noGrp="1"/>
          </p:cNvSpPr>
          <p:nvPr>
            <p:ph type="body" idx="1"/>
          </p:nvPr>
        </p:nvSpPr>
        <p:spPr>
          <a:xfrm>
            <a:off x="150471" y="1776628"/>
            <a:ext cx="7647378" cy="3429115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 marL="920750" indent="-742950">
              <a:buFont typeface="+mj-lt"/>
              <a:buAutoNum type="arabicPeriod"/>
            </a:pPr>
            <a:r>
              <a:rPr lang="en-AU" b="1" dirty="0">
                <a:solidFill>
                  <a:schemeClr val="tx1"/>
                </a:solidFill>
              </a:rPr>
              <a:t>Thread and </a:t>
            </a:r>
            <a:r>
              <a:rPr lang="en-AU" b="1" dirty="0" smtClean="0">
                <a:solidFill>
                  <a:schemeClr val="tx1"/>
                </a:solidFill>
              </a:rPr>
              <a:t>Runnable</a:t>
            </a:r>
          </a:p>
          <a:p>
            <a:pPr marL="920750" indent="-742950">
              <a:buFont typeface="+mj-lt"/>
              <a:buAutoNum type="arabicPeriod"/>
            </a:pPr>
            <a:r>
              <a:rPr lang="en-AU" b="1" dirty="0" err="1" smtClean="0">
                <a:solidFill>
                  <a:schemeClr val="tx1"/>
                </a:solidFill>
              </a:rPr>
              <a:t>HandlerThread</a:t>
            </a:r>
            <a:endParaRPr lang="en-AU" b="1" dirty="0">
              <a:solidFill>
                <a:schemeClr val="tx1"/>
              </a:solidFill>
            </a:endParaRPr>
          </a:p>
          <a:p>
            <a:pPr marL="920750" indent="-742950">
              <a:buFont typeface="+mj-lt"/>
              <a:buAutoNum type="arabicPeriod"/>
            </a:pPr>
            <a:r>
              <a:rPr lang="en-AU" b="1" dirty="0" err="1" smtClean="0">
                <a:solidFill>
                  <a:schemeClr val="tx1"/>
                </a:solidFill>
              </a:rPr>
              <a:t>AsyncTask</a:t>
            </a:r>
            <a:endParaRPr lang="en-AU" b="1" dirty="0">
              <a:solidFill>
                <a:schemeClr val="tx1"/>
              </a:solidFill>
            </a:endParaRPr>
          </a:p>
          <a:p>
            <a:pPr marL="920750" indent="-742950">
              <a:buFont typeface="+mj-lt"/>
              <a:buAutoNum type="arabicPeriod"/>
            </a:pPr>
            <a:r>
              <a:rPr lang="en-AU" b="1" dirty="0" err="1" smtClean="0">
                <a:solidFill>
                  <a:schemeClr val="tx1"/>
                </a:solidFill>
              </a:rPr>
              <a:t>IntentService</a:t>
            </a:r>
            <a:endParaRPr lang="en-AU" b="1" dirty="0" smtClean="0">
              <a:solidFill>
                <a:schemeClr val="tx1"/>
              </a:solidFill>
            </a:endParaRPr>
          </a:p>
          <a:p>
            <a:pPr marL="920750" indent="-742950">
              <a:buFont typeface="+mj-lt"/>
              <a:buAutoNum type="arabicPeriod"/>
            </a:pPr>
            <a:r>
              <a:rPr lang="en-AU" b="1" dirty="0" err="1">
                <a:solidFill>
                  <a:schemeClr val="tx1"/>
                </a:solidFill>
              </a:rPr>
              <a:t>ThreadPoolExecutor</a:t>
            </a:r>
            <a:endParaRPr lang="en-AU" b="1" dirty="0" smtClean="0">
              <a:solidFill>
                <a:schemeClr val="tx1"/>
              </a:solidFill>
            </a:endParaRPr>
          </a:p>
        </p:txBody>
      </p:sp>
      <p:sp>
        <p:nvSpPr>
          <p:cNvPr id="646" name="Shape 646"/>
          <p:cNvSpPr>
            <a:spLocks noGrp="1"/>
          </p:cNvSpPr>
          <p:nvPr>
            <p:ph type="sldNum" sz="quarter" idx="4294967295"/>
          </p:nvPr>
        </p:nvSpPr>
        <p:spPr>
          <a:xfrm>
            <a:off x="4571999" y="6466836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1641987" y="5621709"/>
            <a:ext cx="73594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https://developer.android.com/training/multiple-threads/index.html</a:t>
            </a:r>
          </a:p>
        </p:txBody>
      </p:sp>
    </p:spTree>
    <p:extLst>
      <p:ext uri="{BB962C8B-B14F-4D97-AF65-F5344CB8AC3E}">
        <p14:creationId xmlns:p14="http://schemas.microsoft.com/office/powerpoint/2010/main" val="3459981524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/>
          </p:cNvSpPr>
          <p:nvPr>
            <p:ph type="title"/>
          </p:nvPr>
        </p:nvSpPr>
        <p:spPr>
          <a:xfrm>
            <a:off x="457646" y="325934"/>
            <a:ext cx="8233172" cy="1034728"/>
          </a:xfrm>
          <a:prstGeom prst="rect">
            <a:avLst/>
          </a:prstGeom>
        </p:spPr>
        <p:txBody>
          <a:bodyPr/>
          <a:lstStyle/>
          <a:p>
            <a:pPr marL="177800"/>
            <a:r>
              <a:rPr lang="en-AU" b="1" dirty="0">
                <a:solidFill>
                  <a:schemeClr val="tx1"/>
                </a:solidFill>
              </a:rPr>
              <a:t>Thread and </a:t>
            </a:r>
            <a:r>
              <a:rPr lang="en-AU" b="1" dirty="0" smtClean="0">
                <a:solidFill>
                  <a:schemeClr val="tx1"/>
                </a:solidFill>
              </a:rPr>
              <a:t>Runnable: 2 ways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645" name="Shape 645"/>
          <p:cNvSpPr>
            <a:spLocks noGrp="1"/>
          </p:cNvSpPr>
          <p:nvPr>
            <p:ph type="body" idx="1"/>
          </p:nvPr>
        </p:nvSpPr>
        <p:spPr>
          <a:xfrm>
            <a:off x="150471" y="1776628"/>
            <a:ext cx="7647378" cy="3429115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 marL="920750" indent="-742950">
              <a:buFont typeface="+mj-lt"/>
              <a:buAutoNum type="arabicPeriod"/>
            </a:pPr>
            <a:r>
              <a:rPr lang="en-AU" b="1" dirty="0">
                <a:solidFill>
                  <a:schemeClr val="tx1"/>
                </a:solidFill>
              </a:rPr>
              <a:t>class </a:t>
            </a:r>
            <a:r>
              <a:rPr lang="en-AU" b="1" dirty="0" err="1">
                <a:solidFill>
                  <a:schemeClr val="tx1"/>
                </a:solidFill>
              </a:rPr>
              <a:t>PrimeThread</a:t>
            </a:r>
            <a:r>
              <a:rPr lang="en-AU" b="1" dirty="0">
                <a:solidFill>
                  <a:schemeClr val="tx1"/>
                </a:solidFill>
              </a:rPr>
              <a:t> extends </a:t>
            </a:r>
            <a:r>
              <a:rPr lang="en-AU" b="1" dirty="0" smtClean="0">
                <a:solidFill>
                  <a:schemeClr val="tx1"/>
                </a:solidFill>
              </a:rPr>
              <a:t>Thread</a:t>
            </a:r>
          </a:p>
          <a:p>
            <a:pPr marL="920750" indent="-742950">
              <a:buFont typeface="+mj-lt"/>
              <a:buAutoNum type="arabicPeriod"/>
            </a:pPr>
            <a:r>
              <a:rPr lang="en-AU" b="1" dirty="0">
                <a:solidFill>
                  <a:schemeClr val="tx1"/>
                </a:solidFill>
              </a:rPr>
              <a:t>class </a:t>
            </a:r>
            <a:r>
              <a:rPr lang="en-AU" b="1" dirty="0" err="1">
                <a:solidFill>
                  <a:schemeClr val="tx1"/>
                </a:solidFill>
              </a:rPr>
              <a:t>PrimeRun</a:t>
            </a:r>
            <a:r>
              <a:rPr lang="en-AU" b="1" dirty="0">
                <a:solidFill>
                  <a:schemeClr val="tx1"/>
                </a:solidFill>
              </a:rPr>
              <a:t> implements Runnable </a:t>
            </a:r>
            <a:endParaRPr lang="en-AU" b="1" dirty="0" smtClean="0">
              <a:solidFill>
                <a:schemeClr val="tx1"/>
              </a:solidFill>
            </a:endParaRPr>
          </a:p>
          <a:p>
            <a:pPr marL="177800" indent="0"/>
            <a:endParaRPr lang="en-AU" b="1" dirty="0" smtClean="0">
              <a:solidFill>
                <a:schemeClr val="tx1"/>
              </a:solidFill>
            </a:endParaRPr>
          </a:p>
        </p:txBody>
      </p:sp>
      <p:sp>
        <p:nvSpPr>
          <p:cNvPr id="646" name="Shape 646"/>
          <p:cNvSpPr>
            <a:spLocks noGrp="1"/>
          </p:cNvSpPr>
          <p:nvPr>
            <p:ph type="sldNum" sz="quarter" idx="4294967295"/>
          </p:nvPr>
        </p:nvSpPr>
        <p:spPr>
          <a:xfrm>
            <a:off x="4571999" y="6466836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457646" y="4682128"/>
            <a:ext cx="75624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Put work in run() function 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804024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/>
          </p:cNvSpPr>
          <p:nvPr>
            <p:ph type="title"/>
          </p:nvPr>
        </p:nvSpPr>
        <p:spPr>
          <a:xfrm>
            <a:off x="457646" y="325934"/>
            <a:ext cx="8233172" cy="1034728"/>
          </a:xfrm>
          <a:prstGeom prst="rect">
            <a:avLst/>
          </a:prstGeom>
        </p:spPr>
        <p:txBody>
          <a:bodyPr/>
          <a:lstStyle/>
          <a:p>
            <a:pPr marL="177800"/>
            <a:r>
              <a:rPr lang="en-AU" b="1" dirty="0">
                <a:solidFill>
                  <a:schemeClr val="tx1"/>
                </a:solidFill>
              </a:rPr>
              <a:t>Thread and Runnable</a:t>
            </a:r>
          </a:p>
        </p:txBody>
      </p:sp>
      <p:sp>
        <p:nvSpPr>
          <p:cNvPr id="645" name="Shape 645"/>
          <p:cNvSpPr>
            <a:spLocks noGrp="1"/>
          </p:cNvSpPr>
          <p:nvPr>
            <p:ph type="body" idx="1"/>
          </p:nvPr>
        </p:nvSpPr>
        <p:spPr>
          <a:xfrm>
            <a:off x="150470" y="1776628"/>
            <a:ext cx="8540347" cy="3429115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 marL="920750" indent="-742950">
              <a:buFont typeface="+mj-lt"/>
              <a:buAutoNum type="arabicPeriod"/>
            </a:pPr>
            <a:r>
              <a:rPr lang="en-AU" b="1" dirty="0">
                <a:solidFill>
                  <a:schemeClr val="tx1"/>
                </a:solidFill>
              </a:rPr>
              <a:t>.start</a:t>
            </a:r>
            <a:r>
              <a:rPr lang="en-AU" b="1" dirty="0" smtClean="0">
                <a:solidFill>
                  <a:schemeClr val="tx1"/>
                </a:solidFill>
              </a:rPr>
              <a:t>() to start a thread</a:t>
            </a:r>
          </a:p>
          <a:p>
            <a:pPr marL="920750" indent="-742950">
              <a:buFont typeface="+mj-lt"/>
              <a:buAutoNum type="arabicPeriod"/>
            </a:pPr>
            <a:r>
              <a:rPr lang="en-AU" b="1" dirty="0" smtClean="0">
                <a:solidFill>
                  <a:schemeClr val="tx1"/>
                </a:solidFill>
              </a:rPr>
              <a:t>To stop a thread properly, difficult</a:t>
            </a:r>
          </a:p>
          <a:p>
            <a:pPr marL="920750" indent="-742950">
              <a:buFont typeface="+mj-lt"/>
              <a:buAutoNum type="arabicPeriod"/>
            </a:pPr>
            <a:endParaRPr lang="en-AU" b="1" dirty="0" smtClean="0">
              <a:solidFill>
                <a:schemeClr val="tx1"/>
              </a:solidFill>
            </a:endParaRPr>
          </a:p>
          <a:p>
            <a:pPr marL="920750" indent="-742950">
              <a:buFont typeface="+mj-lt"/>
              <a:buAutoNum type="arabicPeriod"/>
            </a:pPr>
            <a:r>
              <a:rPr lang="en-AU" b="1" dirty="0">
                <a:solidFill>
                  <a:schemeClr val="tx1"/>
                </a:solidFill>
              </a:rPr>
              <a:t>M</a:t>
            </a:r>
            <a:r>
              <a:rPr lang="en-AU" b="1" dirty="0" smtClean="0">
                <a:solidFill>
                  <a:schemeClr val="tx1"/>
                </a:solidFill>
              </a:rPr>
              <a:t>ostly, a thread has a while loop and </a:t>
            </a:r>
            <a:r>
              <a:rPr lang="en-AU" b="1" dirty="0">
                <a:solidFill>
                  <a:schemeClr val="tx1"/>
                </a:solidFill>
              </a:rPr>
              <a:t>a temporarily cease </a:t>
            </a:r>
            <a:r>
              <a:rPr lang="en-AU" b="1" dirty="0" smtClean="0">
                <a:solidFill>
                  <a:schemeClr val="tx1"/>
                </a:solidFill>
              </a:rPr>
              <a:t>execution (sleep time)</a:t>
            </a:r>
          </a:p>
        </p:txBody>
      </p:sp>
      <p:sp>
        <p:nvSpPr>
          <p:cNvPr id="646" name="Shape 646"/>
          <p:cNvSpPr>
            <a:spLocks noGrp="1"/>
          </p:cNvSpPr>
          <p:nvPr>
            <p:ph type="sldNum" sz="quarter" idx="4294967295"/>
          </p:nvPr>
        </p:nvSpPr>
        <p:spPr>
          <a:xfrm>
            <a:off x="4571999" y="6466836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6292429" y="1655916"/>
            <a:ext cx="2604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Not run</a:t>
            </a:r>
            <a:r>
              <a:rPr lang="en-US" sz="4400" b="1" smtClean="0">
                <a:solidFill>
                  <a:srgbClr val="FF0000"/>
                </a:solidFill>
              </a:rPr>
              <a:t>() 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0470" y="3046108"/>
            <a:ext cx="8746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Extra slides on LMS </a:t>
            </a:r>
            <a:r>
              <a:rPr lang="en-US" sz="4400" b="1" smtClean="0">
                <a:solidFill>
                  <a:srgbClr val="FF0000"/>
                </a:solidFill>
              </a:rPr>
              <a:t>will explain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759622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>
            <a:spLocks noGrp="1"/>
          </p:cNvSpPr>
          <p:nvPr>
            <p:ph type="body" idx="1"/>
          </p:nvPr>
        </p:nvSpPr>
        <p:spPr>
          <a:xfrm>
            <a:off x="150471" y="747253"/>
            <a:ext cx="8718226" cy="296114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 marL="177800" indent="0"/>
            <a:r>
              <a:rPr lang="en-AU" b="1" dirty="0" smtClean="0">
                <a:solidFill>
                  <a:schemeClr val="tx1"/>
                </a:solidFill>
              </a:rPr>
              <a:t>Be careful with the thread context</a:t>
            </a:r>
          </a:p>
          <a:p>
            <a:pPr marL="920750" indent="-742950">
              <a:buFont typeface="+mj-lt"/>
              <a:buAutoNum type="arabicPeriod"/>
            </a:pPr>
            <a:r>
              <a:rPr lang="en-AU" b="1" dirty="0" smtClean="0">
                <a:solidFill>
                  <a:schemeClr val="tx1"/>
                </a:solidFill>
              </a:rPr>
              <a:t>If an activity/service creates a thread, the thread will continue to run </a:t>
            </a:r>
            <a:r>
              <a:rPr lang="en-AU" b="1" dirty="0">
                <a:solidFill>
                  <a:schemeClr val="tx1"/>
                </a:solidFill>
              </a:rPr>
              <a:t>when </a:t>
            </a:r>
            <a:r>
              <a:rPr lang="en-AU" b="1" dirty="0" smtClean="0">
                <a:solidFill>
                  <a:schemeClr val="tx1"/>
                </a:solidFill>
              </a:rPr>
              <a:t>the activity/service dies or stops.</a:t>
            </a:r>
          </a:p>
        </p:txBody>
      </p:sp>
      <p:sp>
        <p:nvSpPr>
          <p:cNvPr id="646" name="Shape 646"/>
          <p:cNvSpPr>
            <a:spLocks noGrp="1"/>
          </p:cNvSpPr>
          <p:nvPr>
            <p:ph type="sldNum" sz="quarter" idx="4294967295"/>
          </p:nvPr>
        </p:nvSpPr>
        <p:spPr>
          <a:xfrm>
            <a:off x="4571999" y="6466836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988141" y="4705555"/>
            <a:ext cx="292345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2449870" y="5962046"/>
            <a:ext cx="4738330" cy="102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345791" y="5065805"/>
            <a:ext cx="20665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b="1" smtClean="0"/>
              <a:t>Thread</a:t>
            </a:r>
            <a:endParaRPr lang="en-AU" sz="4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88141" y="3686210"/>
            <a:ext cx="4390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b="1" dirty="0" smtClean="0"/>
              <a:t>Activity/Service</a:t>
            </a:r>
            <a:endParaRPr lang="en-AU" sz="4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885386" y="4296709"/>
            <a:ext cx="25269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mtClean="0">
                <a:solidFill>
                  <a:srgbClr val="FF0000"/>
                </a:solidFill>
              </a:rPr>
              <a:t>Stop/Die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844343" y="4763807"/>
            <a:ext cx="3422855" cy="113998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b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</a:t>
            </a:r>
            <a:endParaRPr lang="en-AU" sz="25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88200" y="5333801"/>
            <a:ext cx="13113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Run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888672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>
            <a:spLocks noGrp="1"/>
          </p:cNvSpPr>
          <p:nvPr>
            <p:ph type="body" idx="1"/>
          </p:nvPr>
        </p:nvSpPr>
        <p:spPr>
          <a:xfrm>
            <a:off x="150471" y="747252"/>
            <a:ext cx="8718226" cy="4458491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 marL="177800" indent="0"/>
            <a:r>
              <a:rPr lang="en-AU" sz="4400" b="1" dirty="0" smtClean="0">
                <a:solidFill>
                  <a:schemeClr val="tx1"/>
                </a:solidFill>
              </a:rPr>
              <a:t>Be careful with the thread context</a:t>
            </a:r>
          </a:p>
          <a:p>
            <a:pPr marL="177800" indent="0"/>
            <a:endParaRPr lang="en-AU" sz="4400" b="1" dirty="0" smtClean="0">
              <a:solidFill>
                <a:schemeClr val="tx1"/>
              </a:solidFill>
            </a:endParaRPr>
          </a:p>
          <a:p>
            <a:pPr marL="177800" indent="0"/>
            <a:r>
              <a:rPr lang="en-AU" sz="4400" b="1" dirty="0" smtClean="0">
                <a:solidFill>
                  <a:schemeClr val="tx1"/>
                </a:solidFill>
              </a:rPr>
              <a:t>If you don’t stop the thread, it shouldn’t use objects of the </a:t>
            </a:r>
            <a:r>
              <a:rPr lang="en-AU" sz="4400" b="1" dirty="0">
                <a:solidFill>
                  <a:schemeClr val="tx1"/>
                </a:solidFill>
              </a:rPr>
              <a:t>dead </a:t>
            </a:r>
            <a:r>
              <a:rPr lang="en-AU" sz="4400" b="1" dirty="0" smtClean="0">
                <a:solidFill>
                  <a:schemeClr val="tx1"/>
                </a:solidFill>
              </a:rPr>
              <a:t>activity/service </a:t>
            </a:r>
            <a:r>
              <a:rPr lang="en-AU" sz="4400" b="1" dirty="0" smtClean="0">
                <a:solidFill>
                  <a:srgbClr val="FF0000"/>
                </a:solidFill>
              </a:rPr>
              <a:t>(Should eventually stop it. Otherwise, horrible)</a:t>
            </a:r>
            <a:endParaRPr lang="en-AU" sz="4400" b="1" dirty="0" smtClean="0">
              <a:solidFill>
                <a:schemeClr val="tx1"/>
              </a:solidFill>
            </a:endParaRPr>
          </a:p>
        </p:txBody>
      </p:sp>
      <p:sp>
        <p:nvSpPr>
          <p:cNvPr id="646" name="Shape 646"/>
          <p:cNvSpPr>
            <a:spLocks noGrp="1"/>
          </p:cNvSpPr>
          <p:nvPr>
            <p:ph type="sldNum" sz="quarter" idx="4294967295"/>
          </p:nvPr>
        </p:nvSpPr>
        <p:spPr>
          <a:xfrm>
            <a:off x="4571999" y="6466836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4546431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/>
          </p:cNvSpPr>
          <p:nvPr>
            <p:ph type="title"/>
          </p:nvPr>
        </p:nvSpPr>
        <p:spPr>
          <a:xfrm>
            <a:off x="457646" y="325934"/>
            <a:ext cx="8233172" cy="1034728"/>
          </a:xfrm>
          <a:prstGeom prst="rect">
            <a:avLst/>
          </a:prstGeom>
        </p:spPr>
        <p:txBody>
          <a:bodyPr/>
          <a:lstStyle/>
          <a:p>
            <a:pPr marL="177800"/>
            <a:r>
              <a:rPr lang="en-AU" b="1" dirty="0">
                <a:solidFill>
                  <a:schemeClr val="tx1"/>
                </a:solidFill>
              </a:rPr>
              <a:t>Thread and Runnable</a:t>
            </a:r>
          </a:p>
        </p:txBody>
      </p:sp>
      <p:sp>
        <p:nvSpPr>
          <p:cNvPr id="645" name="Shape 645"/>
          <p:cNvSpPr>
            <a:spLocks noGrp="1"/>
          </p:cNvSpPr>
          <p:nvPr>
            <p:ph type="body" idx="1"/>
          </p:nvPr>
        </p:nvSpPr>
        <p:spPr>
          <a:xfrm>
            <a:off x="150471" y="1360662"/>
            <a:ext cx="8718226" cy="3845081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 marL="177800" indent="0"/>
            <a:r>
              <a:rPr lang="en-AU" b="1" dirty="0" smtClean="0">
                <a:solidFill>
                  <a:schemeClr val="tx1"/>
                </a:solidFill>
              </a:rPr>
              <a:t>Demo</a:t>
            </a:r>
            <a:endParaRPr lang="en-AU" b="1" dirty="0">
              <a:solidFill>
                <a:schemeClr val="tx1"/>
              </a:solidFill>
            </a:endParaRPr>
          </a:p>
          <a:p>
            <a:pPr marL="177800" indent="0"/>
            <a:endParaRPr lang="en-AU" b="1" dirty="0" smtClean="0">
              <a:solidFill>
                <a:schemeClr val="tx1"/>
              </a:solidFill>
            </a:endParaRPr>
          </a:p>
          <a:p>
            <a:pPr marL="177800" indent="0"/>
            <a:r>
              <a:rPr lang="en-AU" b="1" dirty="0" smtClean="0">
                <a:solidFill>
                  <a:schemeClr val="tx1"/>
                </a:solidFill>
              </a:rPr>
              <a:t>Look at the Logcat console</a:t>
            </a:r>
          </a:p>
        </p:txBody>
      </p:sp>
      <p:sp>
        <p:nvSpPr>
          <p:cNvPr id="646" name="Shape 646"/>
          <p:cNvSpPr>
            <a:spLocks noGrp="1"/>
          </p:cNvSpPr>
          <p:nvPr>
            <p:ph type="sldNum" sz="quarter" idx="4294967295"/>
          </p:nvPr>
        </p:nvSpPr>
        <p:spPr>
          <a:xfrm>
            <a:off x="4571999" y="6466836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9619043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/>
          </p:cNvSpPr>
          <p:nvPr>
            <p:ph type="title"/>
          </p:nvPr>
        </p:nvSpPr>
        <p:spPr>
          <a:xfrm>
            <a:off x="457646" y="325934"/>
            <a:ext cx="8233172" cy="1034728"/>
          </a:xfrm>
          <a:prstGeom prst="rect">
            <a:avLst/>
          </a:prstGeom>
        </p:spPr>
        <p:txBody>
          <a:bodyPr/>
          <a:lstStyle/>
          <a:p>
            <a:pPr marL="177800"/>
            <a:r>
              <a:rPr lang="en-AU" b="1" dirty="0" err="1" smtClean="0">
                <a:solidFill>
                  <a:schemeClr val="tx1"/>
                </a:solidFill>
              </a:rPr>
              <a:t>AsyncTask</a:t>
            </a:r>
            <a:r>
              <a:rPr lang="en-AU" b="1" dirty="0">
                <a:solidFill>
                  <a:schemeClr val="tx1"/>
                </a:solidFill>
              </a:rPr>
              <a:t> and </a:t>
            </a:r>
            <a:r>
              <a:rPr lang="en-AU" b="1" dirty="0" err="1">
                <a:solidFill>
                  <a:schemeClr val="tx1"/>
                </a:solidFill>
              </a:rPr>
              <a:t>IntentService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645" name="Shape 645"/>
          <p:cNvSpPr>
            <a:spLocks noGrp="1"/>
          </p:cNvSpPr>
          <p:nvPr>
            <p:ph type="body" idx="1"/>
          </p:nvPr>
        </p:nvSpPr>
        <p:spPr>
          <a:xfrm>
            <a:off x="150471" y="1360662"/>
            <a:ext cx="8718226" cy="3845081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 marL="177800" indent="0"/>
            <a:r>
              <a:rPr lang="en-AU" b="1" dirty="0" smtClean="0">
                <a:solidFill>
                  <a:schemeClr val="tx1"/>
                </a:solidFill>
              </a:rPr>
              <a:t>For offloading tasks from UI thread to a worker thread (they will create this).</a:t>
            </a:r>
          </a:p>
          <a:p>
            <a:pPr marL="177800" indent="0"/>
            <a:endParaRPr lang="en-AU" b="1" dirty="0">
              <a:solidFill>
                <a:schemeClr val="tx1"/>
              </a:solidFill>
            </a:endParaRPr>
          </a:p>
          <a:p>
            <a:pPr marL="177800" indent="0"/>
            <a:r>
              <a:rPr lang="en-AU" b="1" dirty="0" smtClean="0">
                <a:solidFill>
                  <a:schemeClr val="tx1"/>
                </a:solidFill>
              </a:rPr>
              <a:t>You don’t need </a:t>
            </a:r>
            <a:r>
              <a:rPr lang="en-AU" b="1" dirty="0">
                <a:solidFill>
                  <a:schemeClr val="tx1"/>
                </a:solidFill>
              </a:rPr>
              <a:t>to manipulate </a:t>
            </a:r>
            <a:r>
              <a:rPr lang="en-AU" b="1" dirty="0" smtClean="0">
                <a:solidFill>
                  <a:schemeClr val="tx1"/>
                </a:solidFill>
              </a:rPr>
              <a:t>a new thread for them.</a:t>
            </a:r>
          </a:p>
        </p:txBody>
      </p:sp>
      <p:sp>
        <p:nvSpPr>
          <p:cNvPr id="646" name="Shape 646"/>
          <p:cNvSpPr>
            <a:spLocks noGrp="1"/>
          </p:cNvSpPr>
          <p:nvPr>
            <p:ph type="sldNum" sz="quarter" idx="4294967295"/>
          </p:nvPr>
        </p:nvSpPr>
        <p:spPr>
          <a:xfrm>
            <a:off x="4571999" y="6466836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457646" y="4482468"/>
            <a:ext cx="7340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Suitable </a:t>
            </a:r>
            <a:r>
              <a:rPr lang="en-US" sz="4400" b="1" smtClean="0">
                <a:solidFill>
                  <a:srgbClr val="FF0000"/>
                </a:solidFill>
              </a:rPr>
              <a:t>for storage/network access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825625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87282" y="30676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Welcome!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223199" y="1476250"/>
            <a:ext cx="8920800" cy="4880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Outcomes of this tutorial:</a:t>
            </a:r>
          </a:p>
          <a:p>
            <a:pPr marL="1200150" lvl="1" indent="-7429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4000" b="1" dirty="0" smtClean="0"/>
              <a:t>Use multithreading in Android</a:t>
            </a:r>
          </a:p>
          <a:p>
            <a:pPr marL="1200150" lvl="1" indent="-7429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4000" b="1" dirty="0"/>
              <a:t>U</a:t>
            </a:r>
            <a:r>
              <a:rPr lang="en-US" sz="4000" b="1" dirty="0" smtClean="0"/>
              <a:t>se sensors</a:t>
            </a:r>
          </a:p>
          <a:p>
            <a:pPr marL="1200150" lvl="1" indent="-7429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4000" b="1" dirty="0" smtClean="0"/>
              <a:t>Use </a:t>
            </a:r>
            <a:r>
              <a:rPr lang="en-US" sz="4000" b="1" dirty="0" err="1" smtClean="0"/>
              <a:t>localisation</a:t>
            </a:r>
            <a:endParaRPr lang="en-US" sz="4000" b="1"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/>
          </p:cNvSpPr>
          <p:nvPr>
            <p:ph type="title"/>
          </p:nvPr>
        </p:nvSpPr>
        <p:spPr>
          <a:xfrm>
            <a:off x="457646" y="325934"/>
            <a:ext cx="8233172" cy="1034728"/>
          </a:xfrm>
          <a:prstGeom prst="rect">
            <a:avLst/>
          </a:prstGeom>
        </p:spPr>
        <p:txBody>
          <a:bodyPr/>
          <a:lstStyle/>
          <a:p>
            <a:pPr marL="177800"/>
            <a:r>
              <a:rPr lang="en-AU" b="1" dirty="0" err="1">
                <a:solidFill>
                  <a:schemeClr val="tx1"/>
                </a:solidFill>
              </a:rPr>
              <a:t>ThreadPoolExecutor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645" name="Shape 645"/>
          <p:cNvSpPr>
            <a:spLocks noGrp="1"/>
          </p:cNvSpPr>
          <p:nvPr>
            <p:ph type="body" idx="1"/>
          </p:nvPr>
        </p:nvSpPr>
        <p:spPr>
          <a:xfrm>
            <a:off x="150471" y="1360662"/>
            <a:ext cx="8718226" cy="3845081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 marL="177800" indent="0"/>
            <a:r>
              <a:rPr lang="en-AU" b="1" dirty="0" err="1" smtClean="0">
                <a:solidFill>
                  <a:schemeClr val="tx1"/>
                </a:solidFill>
              </a:rPr>
              <a:t>ThreadPoolExecutor</a:t>
            </a:r>
            <a:r>
              <a:rPr lang="en-AU" b="1" dirty="0" smtClean="0">
                <a:solidFill>
                  <a:schemeClr val="tx1"/>
                </a:solidFill>
              </a:rPr>
              <a:t> can manage a number of concurrent tasks and a number of threads.</a:t>
            </a:r>
          </a:p>
          <a:p>
            <a:pPr marL="177800" indent="0"/>
            <a:endParaRPr lang="en-AU" b="1" dirty="0">
              <a:solidFill>
                <a:schemeClr val="tx1"/>
              </a:solidFill>
            </a:endParaRPr>
          </a:p>
          <a:p>
            <a:pPr marL="177800" indent="0"/>
            <a:r>
              <a:rPr lang="en-AU" b="1" dirty="0">
                <a:solidFill>
                  <a:schemeClr val="tx1"/>
                </a:solidFill>
              </a:rPr>
              <a:t>https://developer.android.com/reference/java/util/concurrent/ThreadPoolExecutor.html</a:t>
            </a:r>
            <a:endParaRPr lang="en-AU" b="1" dirty="0" smtClean="0">
              <a:solidFill>
                <a:schemeClr val="tx1"/>
              </a:solidFill>
            </a:endParaRPr>
          </a:p>
        </p:txBody>
      </p:sp>
      <p:sp>
        <p:nvSpPr>
          <p:cNvPr id="646" name="Shape 646"/>
          <p:cNvSpPr>
            <a:spLocks noGrp="1"/>
          </p:cNvSpPr>
          <p:nvPr>
            <p:ph type="sldNum" sz="quarter" idx="4294967295"/>
          </p:nvPr>
        </p:nvSpPr>
        <p:spPr>
          <a:xfrm>
            <a:off x="4571999" y="6466836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992508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/>
          </p:cNvSpPr>
          <p:nvPr>
            <p:ph type="title"/>
          </p:nvPr>
        </p:nvSpPr>
        <p:spPr>
          <a:xfrm>
            <a:off x="457646" y="325934"/>
            <a:ext cx="8233172" cy="1034728"/>
          </a:xfrm>
          <a:prstGeom prst="rect">
            <a:avLst/>
          </a:prstGeom>
        </p:spPr>
        <p:txBody>
          <a:bodyPr/>
          <a:lstStyle/>
          <a:p>
            <a:pPr marL="177800"/>
            <a:r>
              <a:rPr lang="en-AU" b="1" dirty="0" err="1" smtClean="0">
                <a:solidFill>
                  <a:schemeClr val="tx1"/>
                </a:solidFill>
              </a:rPr>
              <a:t>HandlerThread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645" name="Shape 645"/>
          <p:cNvSpPr>
            <a:spLocks noGrp="1"/>
          </p:cNvSpPr>
          <p:nvPr>
            <p:ph type="body" idx="1"/>
          </p:nvPr>
        </p:nvSpPr>
        <p:spPr>
          <a:xfrm>
            <a:off x="150471" y="1360662"/>
            <a:ext cx="8718226" cy="3845081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 marL="177800" indent="0"/>
            <a:r>
              <a:rPr lang="en-AU" b="1" dirty="0" smtClean="0">
                <a:solidFill>
                  <a:schemeClr val="tx1"/>
                </a:solidFill>
              </a:rPr>
              <a:t>For more advanced multithreading with Handlers: </a:t>
            </a:r>
          </a:p>
          <a:p>
            <a:pPr marL="920750" indent="-742950">
              <a:buAutoNum type="arabicParenBoth"/>
            </a:pPr>
            <a:r>
              <a:rPr lang="en-AU" b="1" dirty="0" smtClean="0">
                <a:solidFill>
                  <a:schemeClr val="tx1"/>
                </a:solidFill>
              </a:rPr>
              <a:t>to </a:t>
            </a:r>
            <a:r>
              <a:rPr lang="en-AU" b="1" dirty="0">
                <a:solidFill>
                  <a:schemeClr val="tx1"/>
                </a:solidFill>
              </a:rPr>
              <a:t>schedule messages and </a:t>
            </a:r>
            <a:r>
              <a:rPr lang="en-AU" b="1" dirty="0" err="1">
                <a:solidFill>
                  <a:schemeClr val="tx1"/>
                </a:solidFill>
              </a:rPr>
              <a:t>runnables</a:t>
            </a:r>
            <a:r>
              <a:rPr lang="en-AU" b="1" dirty="0">
                <a:solidFill>
                  <a:schemeClr val="tx1"/>
                </a:solidFill>
              </a:rPr>
              <a:t> to be </a:t>
            </a:r>
            <a:r>
              <a:rPr lang="en-AU" b="1" dirty="0" smtClean="0">
                <a:solidFill>
                  <a:schemeClr val="tx1"/>
                </a:solidFill>
              </a:rPr>
              <a:t>executed; </a:t>
            </a:r>
          </a:p>
          <a:p>
            <a:pPr marL="920750" indent="-742950">
              <a:buAutoNum type="arabicParenBoth"/>
            </a:pPr>
            <a:r>
              <a:rPr lang="en-AU" b="1" dirty="0" smtClean="0">
                <a:solidFill>
                  <a:schemeClr val="tx1"/>
                </a:solidFill>
              </a:rPr>
              <a:t>to </a:t>
            </a:r>
            <a:r>
              <a:rPr lang="en-AU" b="1" dirty="0" err="1">
                <a:solidFill>
                  <a:schemeClr val="tx1"/>
                </a:solidFill>
              </a:rPr>
              <a:t>enqueue</a:t>
            </a:r>
            <a:r>
              <a:rPr lang="en-AU" b="1" dirty="0">
                <a:solidFill>
                  <a:schemeClr val="tx1"/>
                </a:solidFill>
              </a:rPr>
              <a:t> an action to be performed on </a:t>
            </a:r>
            <a:r>
              <a:rPr lang="en-AU" b="1" dirty="0" smtClean="0">
                <a:solidFill>
                  <a:schemeClr val="tx1"/>
                </a:solidFill>
              </a:rPr>
              <a:t>this new thread.</a:t>
            </a:r>
          </a:p>
        </p:txBody>
      </p:sp>
      <p:sp>
        <p:nvSpPr>
          <p:cNvPr id="646" name="Shape 646"/>
          <p:cNvSpPr>
            <a:spLocks noGrp="1"/>
          </p:cNvSpPr>
          <p:nvPr>
            <p:ph type="sldNum" sz="quarter" idx="4294967295"/>
          </p:nvPr>
        </p:nvSpPr>
        <p:spPr>
          <a:xfrm>
            <a:off x="4571999" y="6466836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156601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/>
          </p:cNvSpPr>
          <p:nvPr>
            <p:ph type="title"/>
          </p:nvPr>
        </p:nvSpPr>
        <p:spPr>
          <a:xfrm>
            <a:off x="457646" y="325934"/>
            <a:ext cx="8233172" cy="1034728"/>
          </a:xfrm>
          <a:prstGeom prst="rect">
            <a:avLst/>
          </a:prstGeom>
        </p:spPr>
        <p:txBody>
          <a:bodyPr/>
          <a:lstStyle/>
          <a:p>
            <a:pPr marL="177800"/>
            <a:r>
              <a:rPr lang="en-AU" b="1" dirty="0" err="1" smtClean="0">
                <a:solidFill>
                  <a:schemeClr val="tx1"/>
                </a:solidFill>
              </a:rPr>
              <a:t>HandlerThread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645" name="Shape 645"/>
          <p:cNvSpPr>
            <a:spLocks noGrp="1"/>
          </p:cNvSpPr>
          <p:nvPr>
            <p:ph type="body" idx="1"/>
          </p:nvPr>
        </p:nvSpPr>
        <p:spPr>
          <a:xfrm>
            <a:off x="150471" y="1360662"/>
            <a:ext cx="8718226" cy="3845081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 marL="177800" indent="0"/>
            <a:r>
              <a:rPr lang="en-AU" b="1" dirty="0" smtClean="0">
                <a:solidFill>
                  <a:schemeClr val="tx1"/>
                </a:solidFill>
              </a:rPr>
              <a:t>A typical usage scenario is sensor data collection.</a:t>
            </a:r>
          </a:p>
          <a:p>
            <a:pPr marL="177800" indent="0"/>
            <a:endParaRPr lang="en-AU" b="1" dirty="0">
              <a:solidFill>
                <a:schemeClr val="tx1"/>
              </a:solidFill>
            </a:endParaRPr>
          </a:p>
          <a:p>
            <a:pPr marL="177800" indent="0"/>
            <a:r>
              <a:rPr lang="en-AU" b="1" dirty="0" smtClean="0">
                <a:solidFill>
                  <a:schemeClr val="tx1"/>
                </a:solidFill>
              </a:rPr>
              <a:t>So let’s turn to sensors now.</a:t>
            </a:r>
          </a:p>
        </p:txBody>
      </p:sp>
      <p:sp>
        <p:nvSpPr>
          <p:cNvPr id="646" name="Shape 646"/>
          <p:cNvSpPr>
            <a:spLocks noGrp="1"/>
          </p:cNvSpPr>
          <p:nvPr>
            <p:ph type="sldNum" sz="quarter" idx="4294967295"/>
          </p:nvPr>
        </p:nvSpPr>
        <p:spPr>
          <a:xfrm>
            <a:off x="4571999" y="6466836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2368527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87282" y="30676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800" b="1" i="0" u="none" strike="noStrike" cap="none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Phone Sensors</a:t>
            </a:r>
            <a:endParaRPr lang="en-US" sz="4800" b="1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7282" y="1402505"/>
            <a:ext cx="7886700" cy="50780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4860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87282" y="30676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800" b="1" i="0" u="none" strike="noStrike" cap="none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Android Sensors</a:t>
            </a:r>
            <a:endParaRPr lang="en-US" sz="4800" b="1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7281" y="1632323"/>
            <a:ext cx="857152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1" dirty="0"/>
              <a:t>Motion sensors</a:t>
            </a:r>
          </a:p>
          <a:p>
            <a:r>
              <a:rPr lang="en-AU" sz="2400" b="1" dirty="0" smtClean="0"/>
              <a:t>acceleration </a:t>
            </a:r>
            <a:r>
              <a:rPr lang="en-AU" sz="2400" b="1" dirty="0"/>
              <a:t>forces and rotational </a:t>
            </a:r>
            <a:r>
              <a:rPr lang="en-AU" sz="2400" b="1" dirty="0" smtClean="0"/>
              <a:t>forces:  accelerometers</a:t>
            </a:r>
            <a:r>
              <a:rPr lang="en-AU" sz="2400" b="1" dirty="0"/>
              <a:t>, gravity sensors, gyroscopes, and rotational vector sensors.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1" dirty="0"/>
              <a:t>Environmental sensors</a:t>
            </a:r>
          </a:p>
          <a:p>
            <a:r>
              <a:rPr lang="en-AU" sz="2400" b="1" dirty="0" smtClean="0"/>
              <a:t> environmental parameters:  ambient </a:t>
            </a:r>
            <a:r>
              <a:rPr lang="en-AU" sz="2400" b="1" dirty="0"/>
              <a:t>air temperature and pressure, illumination, and humidity. This category includes barometers, photometers, and thermometers.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1" dirty="0"/>
              <a:t>Position sensors</a:t>
            </a:r>
          </a:p>
          <a:p>
            <a:r>
              <a:rPr lang="en-AU" sz="2400" b="1" dirty="0" smtClean="0"/>
              <a:t>physical </a:t>
            </a:r>
            <a:r>
              <a:rPr lang="en-AU" sz="2400" b="1" dirty="0"/>
              <a:t>position of a </a:t>
            </a:r>
            <a:r>
              <a:rPr lang="en-AU" sz="2400" b="1" dirty="0" smtClean="0"/>
              <a:t>device: orientation </a:t>
            </a:r>
            <a:r>
              <a:rPr lang="en-AU" sz="2400" b="1" dirty="0"/>
              <a:t>sensors and magnetometers.</a:t>
            </a:r>
          </a:p>
        </p:txBody>
      </p:sp>
    </p:spTree>
    <p:extLst>
      <p:ext uri="{BB962C8B-B14F-4D97-AF65-F5344CB8AC3E}">
        <p14:creationId xmlns:p14="http://schemas.microsoft.com/office/powerpoint/2010/main" val="3659383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87282" y="30676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800" b="1" i="0" u="none" strike="noStrike" cap="none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Android Location Service</a:t>
            </a:r>
            <a:endParaRPr lang="en-US" sz="4800" b="1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7281" y="1632323"/>
            <a:ext cx="857152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3200" b="1" dirty="0" smtClean="0"/>
              <a:t>Android puts all location sensors in a service API. (So it is easy to use)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3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3200" b="1" dirty="0"/>
              <a:t>Link: https://developer.android.com/guide/topics/location/index.html</a:t>
            </a:r>
            <a:endParaRPr lang="en-AU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2700559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/>
          </p:cNvSpPr>
          <p:nvPr>
            <p:ph type="title"/>
          </p:nvPr>
        </p:nvSpPr>
        <p:spPr>
          <a:xfrm>
            <a:off x="457646" y="325934"/>
            <a:ext cx="8233172" cy="1034728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List of sensors for this lab</a:t>
            </a:r>
          </a:p>
        </p:txBody>
      </p:sp>
      <p:sp>
        <p:nvSpPr>
          <p:cNvPr id="635" name="Shape 635"/>
          <p:cNvSpPr>
            <a:spLocks noGrp="1"/>
          </p:cNvSpPr>
          <p:nvPr>
            <p:ph type="body" idx="1"/>
          </p:nvPr>
        </p:nvSpPr>
        <p:spPr>
          <a:xfrm>
            <a:off x="457646" y="1505036"/>
            <a:ext cx="8233172" cy="4429126"/>
          </a:xfrm>
          <a:prstGeom prst="rect">
            <a:avLst/>
          </a:prstGeom>
        </p:spPr>
        <p:txBody>
          <a:bodyPr/>
          <a:lstStyle/>
          <a:p>
            <a:pPr marL="635000" indent="-457200">
              <a:buFont typeface="Arial" panose="020B0604020202020204" pitchFamily="34" charset="0"/>
              <a:buChar char="•"/>
            </a:pPr>
            <a:r>
              <a:rPr sz="3200" b="1" dirty="0"/>
              <a:t>Accelerometer (movement, rate of change of velocity</a:t>
            </a:r>
            <a:r>
              <a:rPr sz="3200" b="1" dirty="0" smtClean="0"/>
              <a:t>)</a:t>
            </a:r>
            <a:r>
              <a:rPr lang="en-AU" sz="3200" b="1" dirty="0" smtClean="0"/>
              <a:t> </a:t>
            </a:r>
            <a:r>
              <a:rPr lang="en-AU" sz="3200" b="1" dirty="0" smtClean="0">
                <a:solidFill>
                  <a:srgbClr val="FF0000"/>
                </a:solidFill>
              </a:rPr>
              <a:t> (</a:t>
            </a:r>
            <a:r>
              <a:rPr lang="en-AU" sz="3200" b="1" dirty="0">
                <a:solidFill>
                  <a:srgbClr val="FF0000"/>
                </a:solidFill>
              </a:rPr>
              <a:t>as </a:t>
            </a:r>
            <a:r>
              <a:rPr lang="en-AU" sz="3200" b="1" dirty="0" smtClean="0">
                <a:solidFill>
                  <a:srgbClr val="FF0000"/>
                </a:solidFill>
              </a:rPr>
              <a:t>a normal sensor)</a:t>
            </a:r>
          </a:p>
          <a:p>
            <a:pPr marL="457200" indent="-457200">
              <a:buFont typeface="Arial" panose="020B0604020202020204" pitchFamily="34" charset="0"/>
              <a:buChar char="•"/>
              <a:defRPr>
                <a:solidFill>
                  <a:srgbClr val="FF0000"/>
                </a:solidFill>
              </a:defRPr>
            </a:pPr>
            <a:r>
              <a:rPr lang="en-AU" sz="3200" b="1" dirty="0" smtClean="0">
                <a:solidFill>
                  <a:schemeClr val="tx1"/>
                </a:solidFill>
              </a:rPr>
              <a:t>Location </a:t>
            </a:r>
            <a:r>
              <a:rPr lang="en-AU" sz="3200" b="1" dirty="0" smtClean="0">
                <a:solidFill>
                  <a:srgbClr val="FF0000"/>
                </a:solidFill>
              </a:rPr>
              <a:t>(as a special API)</a:t>
            </a:r>
            <a:endParaRPr lang="en-AU" sz="3200" b="1" dirty="0">
              <a:solidFill>
                <a:srgbClr val="FF0000"/>
              </a:solidFill>
            </a:endParaRPr>
          </a:p>
          <a:p>
            <a:pPr marL="0" indent="27904">
              <a:defRPr>
                <a:solidFill>
                  <a:srgbClr val="FF0000"/>
                </a:solidFill>
              </a:defRPr>
            </a:pPr>
            <a:endParaRPr b="1" dirty="0"/>
          </a:p>
        </p:txBody>
      </p:sp>
      <p:sp>
        <p:nvSpPr>
          <p:cNvPr id="636" name="Shape 636"/>
          <p:cNvSpPr>
            <a:spLocks noGrp="1"/>
          </p:cNvSpPr>
          <p:nvPr>
            <p:ph type="sldNum" sz="quarter" idx="4294967295"/>
          </p:nvPr>
        </p:nvSpPr>
        <p:spPr>
          <a:xfrm>
            <a:off x="4571999" y="6466836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637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1311" y="3150406"/>
            <a:ext cx="2449179" cy="292813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/>
          <p:cNvSpPr txBox="1"/>
          <p:nvPr/>
        </p:nvSpPr>
        <p:spPr>
          <a:xfrm>
            <a:off x="5810490" y="3150406"/>
            <a:ext cx="335235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Right</a:t>
            </a:r>
            <a:r>
              <a:rPr lang="en-US" sz="4400" dirty="0">
                <a:solidFill>
                  <a:srgbClr val="FF0000"/>
                </a:solidFill>
              </a:rPr>
              <a:t>-</a:t>
            </a:r>
            <a:r>
              <a:rPr lang="en-US" sz="4400" b="1" dirty="0">
                <a:solidFill>
                  <a:srgbClr val="FF0000"/>
                </a:solidFill>
              </a:rPr>
              <a:t>handed coordinate system</a:t>
            </a:r>
          </a:p>
        </p:txBody>
      </p:sp>
    </p:spTree>
    <p:extLst>
      <p:ext uri="{BB962C8B-B14F-4D97-AF65-F5344CB8AC3E}">
        <p14:creationId xmlns:p14="http://schemas.microsoft.com/office/powerpoint/2010/main" val="3284321815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>
            <a:spLocks noGrp="1"/>
          </p:cNvSpPr>
          <p:nvPr>
            <p:ph type="title"/>
          </p:nvPr>
        </p:nvSpPr>
        <p:spPr>
          <a:xfrm>
            <a:off x="457646" y="325934"/>
            <a:ext cx="8233172" cy="1034728"/>
          </a:xfrm>
          <a:prstGeom prst="rect">
            <a:avLst/>
          </a:prstGeom>
        </p:spPr>
        <p:txBody>
          <a:bodyPr/>
          <a:lstStyle/>
          <a:p>
            <a:r>
              <a:rPr dirty="0"/>
              <a:t>Motion sensors</a:t>
            </a:r>
          </a:p>
        </p:txBody>
      </p:sp>
      <p:sp>
        <p:nvSpPr>
          <p:cNvPr id="640" name="Shape 640"/>
          <p:cNvSpPr>
            <a:spLocks noGrp="1"/>
          </p:cNvSpPr>
          <p:nvPr>
            <p:ph type="body" sz="half" idx="1"/>
          </p:nvPr>
        </p:nvSpPr>
        <p:spPr>
          <a:xfrm>
            <a:off x="519039" y="1735708"/>
            <a:ext cx="4498732" cy="4429127"/>
          </a:xfrm>
          <a:prstGeom prst="rect">
            <a:avLst/>
          </a:prstGeom>
        </p:spPr>
        <p:txBody>
          <a:bodyPr/>
          <a:lstStyle/>
          <a:p>
            <a:pPr>
              <a:defRPr sz="4000"/>
            </a:pPr>
            <a:r>
              <a:rPr dirty="0" smtClean="0"/>
              <a:t>An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Android</a:t>
            </a:r>
            <a:r>
              <a:rPr dirty="0" smtClean="0">
                <a:solidFill>
                  <a:srgbClr val="FF0000"/>
                </a:solidFill>
              </a:rPr>
              <a:t> </a:t>
            </a:r>
            <a:r>
              <a:rPr b="1" dirty="0"/>
              <a:t>acceleration</a:t>
            </a:r>
            <a:r>
              <a:rPr dirty="0"/>
              <a:t> sensor measures the acceleration applied to the device, </a:t>
            </a:r>
            <a:r>
              <a:rPr lang="en-AU" dirty="0" smtClean="0">
                <a:solidFill>
                  <a:srgbClr val="FF0000"/>
                </a:solidFill>
              </a:rPr>
              <a:t>MINUS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dirty="0" smtClean="0">
                <a:solidFill>
                  <a:srgbClr val="FF0000"/>
                </a:solidFill>
              </a:rPr>
              <a:t>gravity.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641" name="Shape 641"/>
          <p:cNvSpPr>
            <a:spLocks noGrp="1"/>
          </p:cNvSpPr>
          <p:nvPr>
            <p:ph type="sldNum" sz="quarter" idx="4294967295"/>
          </p:nvPr>
        </p:nvSpPr>
        <p:spPr>
          <a:xfrm>
            <a:off x="4571999" y="6466836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642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6091" y="938885"/>
            <a:ext cx="4040103" cy="51004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39317070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/>
          </p:cNvSpPr>
          <p:nvPr>
            <p:ph type="title"/>
          </p:nvPr>
        </p:nvSpPr>
        <p:spPr>
          <a:xfrm>
            <a:off x="457646" y="325934"/>
            <a:ext cx="8233172" cy="1034728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Accelerometer</a:t>
            </a:r>
          </a:p>
        </p:txBody>
      </p:sp>
      <p:sp>
        <p:nvSpPr>
          <p:cNvPr id="645" name="Shape 645"/>
          <p:cNvSpPr>
            <a:spLocks noGrp="1"/>
          </p:cNvSpPr>
          <p:nvPr>
            <p:ph type="body" idx="1"/>
          </p:nvPr>
        </p:nvSpPr>
        <p:spPr>
          <a:xfrm>
            <a:off x="150471" y="1192582"/>
            <a:ext cx="7088529" cy="442912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b="1" dirty="0"/>
              <a:t>The phone is in the </a:t>
            </a:r>
            <a:r>
              <a:rPr b="1" dirty="0" smtClean="0"/>
              <a:t>air</a:t>
            </a:r>
            <a:r>
              <a:rPr lang="en-AU" b="1" dirty="0" smtClean="0"/>
              <a:t>, dropping</a:t>
            </a:r>
            <a:r>
              <a:rPr b="1" dirty="0" smtClean="0"/>
              <a:t>, with </a:t>
            </a:r>
            <a:r>
              <a:rPr b="1" dirty="0"/>
              <a:t>gravity. </a:t>
            </a:r>
            <a:r>
              <a:rPr b="1" dirty="0" smtClean="0"/>
              <a:t>The</a:t>
            </a:r>
            <a:r>
              <a:rPr lang="en-US" b="1" dirty="0" smtClean="0"/>
              <a:t> </a:t>
            </a:r>
            <a:r>
              <a:rPr lang="en-US" b="1" dirty="0">
                <a:solidFill>
                  <a:srgbClr val="FF0000"/>
                </a:solidFill>
              </a:rPr>
              <a:t>Android</a:t>
            </a:r>
            <a:r>
              <a:rPr b="1" dirty="0" smtClean="0"/>
              <a:t> </a:t>
            </a:r>
            <a:r>
              <a:rPr b="1" dirty="0"/>
              <a:t>accelerometer reading is </a:t>
            </a:r>
            <a:r>
              <a:rPr b="1" dirty="0">
                <a:solidFill>
                  <a:srgbClr val="FF0000"/>
                </a:solidFill>
              </a:rPr>
              <a:t>(0, 0, 0) </a:t>
            </a:r>
            <a:r>
              <a:rPr b="1" dirty="0"/>
              <a:t>m/s^2, </a:t>
            </a:r>
            <a:r>
              <a:rPr lang="en-AU" b="1" dirty="0" smtClean="0"/>
              <a:t>if we don’t consider </a:t>
            </a:r>
            <a:r>
              <a:rPr b="1" dirty="0" smtClean="0"/>
              <a:t>measurement </a:t>
            </a:r>
            <a:r>
              <a:rPr b="1" dirty="0"/>
              <a:t>error</a:t>
            </a:r>
            <a:r>
              <a:rPr b="1" dirty="0" smtClean="0"/>
              <a:t>.</a:t>
            </a:r>
            <a:r>
              <a:rPr lang="en-AU" b="1" dirty="0" smtClean="0"/>
              <a:t> </a:t>
            </a:r>
            <a:r>
              <a:rPr lang="en-AU" b="1" dirty="0" smtClean="0">
                <a:solidFill>
                  <a:srgbClr val="FF0000"/>
                </a:solidFill>
              </a:rPr>
              <a:t>(although physical acceleration is (0,0,-G</a:t>
            </a:r>
            <a:r>
              <a:rPr lang="en-AU" b="1" dirty="0">
                <a:solidFill>
                  <a:srgbClr val="FF0000"/>
                </a:solidFill>
              </a:rPr>
              <a:t>), </a:t>
            </a:r>
            <a:r>
              <a:rPr lang="en-AU" b="1" dirty="0" smtClean="0">
                <a:solidFill>
                  <a:srgbClr val="FF0000"/>
                </a:solidFill>
              </a:rPr>
              <a:t>cf</a:t>
            </a:r>
            <a:r>
              <a:rPr lang="en-AU" b="1" dirty="0">
                <a:solidFill>
                  <a:srgbClr val="FF0000"/>
                </a:solidFill>
              </a:rPr>
              <a:t>., Newton's Laws)</a:t>
            </a:r>
            <a:endParaRPr lang="en-AU" b="1" dirty="0" smtClean="0">
              <a:solidFill>
                <a:srgbClr val="FF0000"/>
              </a:solidFill>
            </a:endParaRPr>
          </a:p>
        </p:txBody>
      </p:sp>
      <p:sp>
        <p:nvSpPr>
          <p:cNvPr id="646" name="Shape 646"/>
          <p:cNvSpPr>
            <a:spLocks noGrp="1"/>
          </p:cNvSpPr>
          <p:nvPr>
            <p:ph type="sldNum" sz="quarter" idx="4294967295"/>
          </p:nvPr>
        </p:nvSpPr>
        <p:spPr>
          <a:xfrm>
            <a:off x="4571999" y="6466836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647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1940" y="3407145"/>
            <a:ext cx="1785938" cy="26789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93548671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>
            <a:spLocks noGrp="1"/>
          </p:cNvSpPr>
          <p:nvPr>
            <p:ph type="body" idx="1"/>
          </p:nvPr>
        </p:nvSpPr>
        <p:spPr>
          <a:xfrm>
            <a:off x="0" y="533708"/>
            <a:ext cx="8565905" cy="442912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dirty="0"/>
              <a:t>The phone is on the table, with the force given by the table and gravity. The accelerometer reading is (0, 0, G) m/s^2, </a:t>
            </a:r>
            <a:r>
              <a:rPr lang="en-AU" dirty="0" smtClean="0"/>
              <a:t>if no </a:t>
            </a:r>
            <a:r>
              <a:rPr dirty="0" smtClean="0"/>
              <a:t>measurement error</a:t>
            </a:r>
            <a:r>
              <a:rPr lang="en-AU" dirty="0" smtClean="0"/>
              <a:t>.</a:t>
            </a:r>
            <a:r>
              <a:rPr dirty="0" smtClean="0"/>
              <a:t> </a:t>
            </a:r>
            <a:r>
              <a:rPr lang="en-AU" dirty="0" smtClean="0"/>
              <a:t>(</a:t>
            </a:r>
            <a:r>
              <a:rPr dirty="0" smtClean="0"/>
              <a:t>G</a:t>
            </a:r>
            <a:r>
              <a:rPr dirty="0"/>
              <a:t>≈9.8 on our </a:t>
            </a:r>
            <a:r>
              <a:rPr dirty="0" smtClean="0"/>
              <a:t>planet</a:t>
            </a:r>
            <a:r>
              <a:rPr lang="en-AU" dirty="0" smtClean="0"/>
              <a:t>)</a:t>
            </a:r>
            <a:endParaRPr dirty="0"/>
          </a:p>
        </p:txBody>
      </p:sp>
      <p:sp>
        <p:nvSpPr>
          <p:cNvPr id="651" name="Shape 651"/>
          <p:cNvSpPr>
            <a:spLocks noGrp="1"/>
          </p:cNvSpPr>
          <p:nvPr>
            <p:ph type="sldNum" sz="quarter" idx="4294967295"/>
          </p:nvPr>
        </p:nvSpPr>
        <p:spPr>
          <a:xfrm>
            <a:off x="4571999" y="6466836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652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52652" y="2941857"/>
            <a:ext cx="4198751" cy="34361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31371668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/>
          </p:cNvSpPr>
          <p:nvPr>
            <p:ph type="title"/>
          </p:nvPr>
        </p:nvSpPr>
        <p:spPr>
          <a:xfrm>
            <a:off x="457646" y="325934"/>
            <a:ext cx="8233172" cy="1034728"/>
          </a:xfrm>
          <a:prstGeom prst="rect">
            <a:avLst/>
          </a:prstGeom>
        </p:spPr>
        <p:txBody>
          <a:bodyPr/>
          <a:lstStyle/>
          <a:p>
            <a:r>
              <a:rPr lang="en-AU" b="1" dirty="0" smtClean="0"/>
              <a:t>1. Thread</a:t>
            </a:r>
            <a:endParaRPr b="1" dirty="0"/>
          </a:p>
        </p:txBody>
      </p:sp>
      <p:sp>
        <p:nvSpPr>
          <p:cNvPr id="646" name="Shape 646"/>
          <p:cNvSpPr>
            <a:spLocks noGrp="1"/>
          </p:cNvSpPr>
          <p:nvPr>
            <p:ph type="sldNum" sz="quarter" idx="4294967295"/>
          </p:nvPr>
        </p:nvSpPr>
        <p:spPr>
          <a:xfrm>
            <a:off x="4571999" y="6466836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2050" name="Picture 2" descr=" process with two threads of execution, running on a single pro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018" y="1360662"/>
            <a:ext cx="4699000" cy="444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021304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>
            <a:spLocks noGrp="1"/>
          </p:cNvSpPr>
          <p:nvPr>
            <p:ph type="title"/>
          </p:nvPr>
        </p:nvSpPr>
        <p:spPr>
          <a:xfrm>
            <a:off x="457646" y="325934"/>
            <a:ext cx="8233172" cy="1034728"/>
          </a:xfrm>
          <a:prstGeom prst="rect">
            <a:avLst/>
          </a:prstGeom>
        </p:spPr>
        <p:txBody>
          <a:bodyPr/>
          <a:lstStyle/>
          <a:p>
            <a:r>
              <a:t>Example</a:t>
            </a:r>
          </a:p>
        </p:txBody>
      </p:sp>
      <p:sp>
        <p:nvSpPr>
          <p:cNvPr id="673" name="Shape 673"/>
          <p:cNvSpPr>
            <a:spLocks noGrp="1"/>
          </p:cNvSpPr>
          <p:nvPr>
            <p:ph type="sldNum" sz="quarter" idx="4294967295"/>
          </p:nvPr>
        </p:nvSpPr>
        <p:spPr>
          <a:xfrm>
            <a:off x="4492749" y="6456163"/>
            <a:ext cx="252461" cy="2030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674" name="Shape 674"/>
          <p:cNvSpPr/>
          <p:nvPr/>
        </p:nvSpPr>
        <p:spPr>
          <a:xfrm>
            <a:off x="519038" y="1735709"/>
            <a:ext cx="7951521" cy="475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145" tIns="32145" rIns="32145" bIns="32145">
            <a:normAutofit lnSpcReduction="10000"/>
          </a:bodyPr>
          <a:lstStyle>
            <a:lvl1pPr marL="382588" indent="-342900">
              <a:spcBef>
                <a:spcPts val="500"/>
              </a:spcBef>
              <a:buClr>
                <a:srgbClr val="003366"/>
              </a:buClr>
              <a:buSzPct val="100000"/>
              <a:buFont typeface="Gill Sans"/>
              <a:buChar char="•"/>
              <a:defRPr sz="4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812"/>
              <a:t>Create an Android app to collect such data</a:t>
            </a:r>
          </a:p>
        </p:txBody>
      </p:sp>
      <p:pic>
        <p:nvPicPr>
          <p:cNvPr id="675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5339" y="2568278"/>
            <a:ext cx="7134821" cy="105370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1246733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>
            <a:spLocks noGrp="1"/>
          </p:cNvSpPr>
          <p:nvPr>
            <p:ph type="title"/>
          </p:nvPr>
        </p:nvSpPr>
        <p:spPr>
          <a:xfrm>
            <a:off x="457646" y="325934"/>
            <a:ext cx="8233172" cy="1034728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Reference</a:t>
            </a:r>
            <a:endParaRPr dirty="0"/>
          </a:p>
        </p:txBody>
      </p:sp>
      <p:sp>
        <p:nvSpPr>
          <p:cNvPr id="673" name="Shape 673"/>
          <p:cNvSpPr>
            <a:spLocks noGrp="1"/>
          </p:cNvSpPr>
          <p:nvPr>
            <p:ph type="sldNum" sz="quarter" idx="4294967295"/>
          </p:nvPr>
        </p:nvSpPr>
        <p:spPr>
          <a:xfrm>
            <a:off x="4492749" y="6456163"/>
            <a:ext cx="252461" cy="2030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674" name="Shape 674"/>
          <p:cNvSpPr/>
          <p:nvPr/>
        </p:nvSpPr>
        <p:spPr>
          <a:xfrm>
            <a:off x="519038" y="1735709"/>
            <a:ext cx="7951521" cy="255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145" tIns="32145" rIns="32145" bIns="32145">
            <a:noAutofit/>
          </a:bodyPr>
          <a:lstStyle>
            <a:lvl1pPr marL="382588" indent="-342900">
              <a:spcBef>
                <a:spcPts val="500"/>
              </a:spcBef>
              <a:buClr>
                <a:srgbClr val="003366"/>
              </a:buClr>
              <a:buSzPct val="100000"/>
              <a:buFont typeface="Gill Sans"/>
              <a:buChar char="•"/>
              <a:defRPr sz="4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AU" sz="3200" dirty="0">
                <a:hlinkClick r:id="rId2"/>
              </a:rPr>
              <a:t>https://</a:t>
            </a:r>
            <a:r>
              <a:rPr lang="en-AU" sz="3200" dirty="0" smtClean="0">
                <a:hlinkClick r:id="rId2"/>
              </a:rPr>
              <a:t>developer.android.com/reference/android/hardware/SensorManager.html</a:t>
            </a:r>
            <a:endParaRPr lang="en-AU" sz="3200" dirty="0" smtClean="0"/>
          </a:p>
          <a:p>
            <a:endParaRPr lang="en-AU" sz="3200" dirty="0"/>
          </a:p>
          <a:p>
            <a:r>
              <a:rPr lang="en-AU" sz="3200" dirty="0">
                <a:hlinkClick r:id="rId3"/>
              </a:rPr>
              <a:t>https://</a:t>
            </a:r>
            <a:r>
              <a:rPr lang="en-AU" sz="3200" dirty="0" smtClean="0">
                <a:hlinkClick r:id="rId3"/>
              </a:rPr>
              <a:t>developer.android.com/reference/android/hardware/SensorEventListener.html</a:t>
            </a:r>
            <a:endParaRPr lang="en-AU" sz="3200" dirty="0" smtClean="0"/>
          </a:p>
          <a:p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650231878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/>
          </p:cNvSpPr>
          <p:nvPr>
            <p:ph type="title"/>
          </p:nvPr>
        </p:nvSpPr>
        <p:spPr>
          <a:xfrm>
            <a:off x="457646" y="325934"/>
            <a:ext cx="8233172" cy="1034728"/>
          </a:xfrm>
          <a:prstGeom prst="rect">
            <a:avLst/>
          </a:prstGeom>
        </p:spPr>
        <p:txBody>
          <a:bodyPr/>
          <a:lstStyle/>
          <a:p>
            <a:r>
              <a:rPr lang="en-AU" b="1" dirty="0" smtClean="0"/>
              <a:t>Collect sensor data</a:t>
            </a:r>
            <a:endParaRPr b="1" dirty="0"/>
          </a:p>
        </p:txBody>
      </p:sp>
      <p:sp>
        <p:nvSpPr>
          <p:cNvPr id="645" name="Shape 645"/>
          <p:cNvSpPr>
            <a:spLocks noGrp="1"/>
          </p:cNvSpPr>
          <p:nvPr>
            <p:ph type="body" idx="1"/>
          </p:nvPr>
        </p:nvSpPr>
        <p:spPr>
          <a:xfrm>
            <a:off x="150470" y="1192582"/>
            <a:ext cx="8826381" cy="442912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endParaRPr lang="en-AU" b="1" dirty="0">
              <a:solidFill>
                <a:schemeClr val="tx1"/>
              </a:solidFill>
            </a:endParaRPr>
          </a:p>
          <a:p>
            <a:r>
              <a:rPr lang="en-AU" b="1" dirty="0" smtClean="0">
                <a:solidFill>
                  <a:schemeClr val="tx1"/>
                </a:solidFill>
              </a:rPr>
              <a:t>1. Implement </a:t>
            </a:r>
            <a:r>
              <a:rPr lang="en-AU" b="1" dirty="0">
                <a:solidFill>
                  <a:schemeClr val="tx1"/>
                </a:solidFill>
              </a:rPr>
              <a:t>the interface </a:t>
            </a:r>
            <a:r>
              <a:rPr lang="en-AU" b="1" dirty="0" err="1" smtClean="0">
                <a:solidFill>
                  <a:schemeClr val="tx1"/>
                </a:solidFill>
              </a:rPr>
              <a:t>SensorEventListener</a:t>
            </a:r>
            <a:r>
              <a:rPr lang="en-AU" b="1" dirty="0" smtClean="0">
                <a:solidFill>
                  <a:schemeClr val="tx1"/>
                </a:solidFill>
              </a:rPr>
              <a:t> in an Activity or a Service (mostly using Service).</a:t>
            </a:r>
          </a:p>
          <a:p>
            <a:r>
              <a:rPr lang="en-AU" b="1" dirty="0">
                <a:solidFill>
                  <a:schemeClr val="tx1"/>
                </a:solidFill>
              </a:rPr>
              <a:t>2. </a:t>
            </a:r>
            <a:r>
              <a:rPr lang="en-AU" b="1" dirty="0" smtClean="0">
                <a:solidFill>
                  <a:schemeClr val="tx1"/>
                </a:solidFill>
              </a:rPr>
              <a:t>Initialise </a:t>
            </a:r>
            <a:r>
              <a:rPr lang="en-AU" b="1" dirty="0" err="1" smtClean="0">
                <a:solidFill>
                  <a:schemeClr val="tx1"/>
                </a:solidFill>
              </a:rPr>
              <a:t>SensorManager</a:t>
            </a:r>
            <a:endParaRPr lang="en-AU" b="1" dirty="0">
              <a:solidFill>
                <a:schemeClr val="tx1"/>
              </a:solidFill>
            </a:endParaRPr>
          </a:p>
          <a:p>
            <a:r>
              <a:rPr lang="en-AU" b="1" dirty="0" smtClean="0">
                <a:solidFill>
                  <a:schemeClr val="tx1"/>
                </a:solidFill>
              </a:rPr>
              <a:t>3. Implement </a:t>
            </a:r>
            <a:r>
              <a:rPr lang="en-AU" b="1" dirty="0" err="1" smtClean="0">
                <a:solidFill>
                  <a:schemeClr val="tx1"/>
                </a:solidFill>
              </a:rPr>
              <a:t>onAccuracyChanged</a:t>
            </a:r>
            <a:r>
              <a:rPr lang="en-AU" b="1" dirty="0">
                <a:solidFill>
                  <a:schemeClr val="tx1"/>
                </a:solidFill>
              </a:rPr>
              <a:t>() and </a:t>
            </a:r>
            <a:r>
              <a:rPr lang="en-AU" b="1" dirty="0" err="1" smtClean="0">
                <a:solidFill>
                  <a:schemeClr val="tx1"/>
                </a:solidFill>
              </a:rPr>
              <a:t>onSensorChanged</a:t>
            </a:r>
            <a:r>
              <a:rPr lang="en-AU" b="1" dirty="0" smtClean="0">
                <a:solidFill>
                  <a:schemeClr val="tx1"/>
                </a:solidFill>
              </a:rPr>
              <a:t>() function</a:t>
            </a:r>
          </a:p>
        </p:txBody>
      </p:sp>
      <p:sp>
        <p:nvSpPr>
          <p:cNvPr id="646" name="Shape 646"/>
          <p:cNvSpPr>
            <a:spLocks noGrp="1"/>
          </p:cNvSpPr>
          <p:nvPr>
            <p:ph type="sldNum" sz="quarter" idx="4294967295"/>
          </p:nvPr>
        </p:nvSpPr>
        <p:spPr>
          <a:xfrm>
            <a:off x="4571999" y="6466836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692937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/>
          </p:cNvSpPr>
          <p:nvPr>
            <p:ph type="title"/>
          </p:nvPr>
        </p:nvSpPr>
        <p:spPr>
          <a:xfrm>
            <a:off x="457646" y="325934"/>
            <a:ext cx="8233172" cy="1034728"/>
          </a:xfrm>
          <a:prstGeom prst="rect">
            <a:avLst/>
          </a:prstGeom>
        </p:spPr>
        <p:txBody>
          <a:bodyPr/>
          <a:lstStyle/>
          <a:p>
            <a:r>
              <a:rPr lang="en-AU" b="1" dirty="0" smtClean="0"/>
              <a:t>Using a </a:t>
            </a:r>
            <a:r>
              <a:rPr lang="en-AU" b="1" dirty="0" err="1" smtClean="0"/>
              <a:t>HandlerThread</a:t>
            </a:r>
            <a:endParaRPr b="1" dirty="0"/>
          </a:p>
        </p:txBody>
      </p:sp>
      <p:sp>
        <p:nvSpPr>
          <p:cNvPr id="645" name="Shape 645"/>
          <p:cNvSpPr>
            <a:spLocks noGrp="1"/>
          </p:cNvSpPr>
          <p:nvPr>
            <p:ph type="body" idx="1"/>
          </p:nvPr>
        </p:nvSpPr>
        <p:spPr>
          <a:xfrm>
            <a:off x="150470" y="1192582"/>
            <a:ext cx="8826381" cy="442912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endParaRPr lang="en-AU" b="1" dirty="0">
              <a:solidFill>
                <a:schemeClr val="tx1"/>
              </a:solidFill>
            </a:endParaRPr>
          </a:p>
          <a:p>
            <a:r>
              <a:rPr lang="en-AU" b="1" dirty="0" smtClean="0">
                <a:solidFill>
                  <a:schemeClr val="tx1"/>
                </a:solidFill>
              </a:rPr>
              <a:t>Sensor data collection may happen very often. So It is better to have a new thread to do this.</a:t>
            </a:r>
          </a:p>
          <a:p>
            <a:endParaRPr lang="en-AU" b="1" dirty="0">
              <a:solidFill>
                <a:schemeClr val="tx1"/>
              </a:solidFill>
            </a:endParaRPr>
          </a:p>
          <a:p>
            <a:r>
              <a:rPr lang="en-AU" b="1" dirty="0" smtClean="0">
                <a:solidFill>
                  <a:schemeClr val="tx1"/>
                </a:solidFill>
              </a:rPr>
              <a:t>Demo using a </a:t>
            </a:r>
            <a:r>
              <a:rPr lang="en-AU" b="1" dirty="0" err="1" smtClean="0">
                <a:solidFill>
                  <a:schemeClr val="tx1"/>
                </a:solidFill>
              </a:rPr>
              <a:t>HanderThread</a:t>
            </a:r>
            <a:endParaRPr lang="en-AU" b="1" dirty="0" smtClean="0">
              <a:solidFill>
                <a:schemeClr val="tx1"/>
              </a:solidFill>
            </a:endParaRPr>
          </a:p>
        </p:txBody>
      </p:sp>
      <p:sp>
        <p:nvSpPr>
          <p:cNvPr id="646" name="Shape 646"/>
          <p:cNvSpPr>
            <a:spLocks noGrp="1"/>
          </p:cNvSpPr>
          <p:nvPr>
            <p:ph type="sldNum" sz="quarter" idx="4294967295"/>
          </p:nvPr>
        </p:nvSpPr>
        <p:spPr>
          <a:xfrm>
            <a:off x="4571999" y="6466836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4217982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/>
          </p:cNvSpPr>
          <p:nvPr>
            <p:ph type="title"/>
          </p:nvPr>
        </p:nvSpPr>
        <p:spPr>
          <a:xfrm>
            <a:off x="457646" y="325934"/>
            <a:ext cx="8233172" cy="1034728"/>
          </a:xfrm>
          <a:prstGeom prst="rect">
            <a:avLst/>
          </a:prstGeom>
        </p:spPr>
        <p:txBody>
          <a:bodyPr/>
          <a:lstStyle/>
          <a:p>
            <a:r>
              <a:rPr lang="en-AU" b="1" dirty="0" smtClean="0"/>
              <a:t>Do computation in another thread</a:t>
            </a:r>
            <a:endParaRPr b="1" dirty="0"/>
          </a:p>
        </p:txBody>
      </p:sp>
      <p:sp>
        <p:nvSpPr>
          <p:cNvPr id="645" name="Shape 645"/>
          <p:cNvSpPr>
            <a:spLocks noGrp="1"/>
          </p:cNvSpPr>
          <p:nvPr>
            <p:ph type="body" idx="1"/>
          </p:nvPr>
        </p:nvSpPr>
        <p:spPr>
          <a:xfrm>
            <a:off x="150470" y="1192582"/>
            <a:ext cx="8826381" cy="442912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en-AU" b="1" dirty="0" smtClean="0">
                <a:solidFill>
                  <a:schemeClr val="tx1"/>
                </a:solidFill>
              </a:rPr>
              <a:t>(Your </a:t>
            </a:r>
            <a:r>
              <a:rPr lang="en-AU" b="1" dirty="0" err="1" smtClean="0">
                <a:solidFill>
                  <a:schemeClr val="tx1"/>
                </a:solidFill>
              </a:rPr>
              <a:t>Kalman</a:t>
            </a:r>
            <a:r>
              <a:rPr lang="en-AU" b="1" dirty="0" smtClean="0">
                <a:solidFill>
                  <a:schemeClr val="tx1"/>
                </a:solidFill>
              </a:rPr>
              <a:t> Filter goes here!)</a:t>
            </a:r>
          </a:p>
          <a:p>
            <a:r>
              <a:rPr lang="en-AU" b="1" dirty="0" smtClean="0">
                <a:solidFill>
                  <a:schemeClr val="tx1"/>
                </a:solidFill>
              </a:rPr>
              <a:t>The data collection </a:t>
            </a:r>
            <a:r>
              <a:rPr lang="en-AU" b="1" dirty="0" err="1"/>
              <a:t>HandlerThread</a:t>
            </a:r>
            <a:r>
              <a:rPr lang="en-AU" b="1" dirty="0" smtClean="0">
                <a:solidFill>
                  <a:schemeClr val="tx1"/>
                </a:solidFill>
              </a:rPr>
              <a:t> only responds to new sensor data.</a:t>
            </a:r>
            <a:endParaRPr lang="en-AU" b="1" dirty="0">
              <a:solidFill>
                <a:schemeClr val="tx1"/>
              </a:solidFill>
            </a:endParaRPr>
          </a:p>
          <a:p>
            <a:r>
              <a:rPr lang="en-AU" b="1" dirty="0">
                <a:solidFill>
                  <a:schemeClr val="tx1"/>
                </a:solidFill>
              </a:rPr>
              <a:t>C</a:t>
            </a:r>
            <a:r>
              <a:rPr lang="en-AU" b="1" dirty="0" smtClean="0">
                <a:solidFill>
                  <a:schemeClr val="tx1"/>
                </a:solidFill>
              </a:rPr>
              <a:t>omputation needs a more stable and manageable thread.</a:t>
            </a:r>
            <a:endParaRPr lang="en-AU" b="1" dirty="0">
              <a:solidFill>
                <a:schemeClr val="tx1"/>
              </a:solidFill>
            </a:endParaRPr>
          </a:p>
          <a:p>
            <a:r>
              <a:rPr lang="en-AU" b="1" dirty="0" smtClean="0">
                <a:solidFill>
                  <a:schemeClr val="tx1"/>
                </a:solidFill>
              </a:rPr>
              <a:t>Demo doing computation on a new thread.</a:t>
            </a:r>
          </a:p>
        </p:txBody>
      </p:sp>
      <p:sp>
        <p:nvSpPr>
          <p:cNvPr id="646" name="Shape 646"/>
          <p:cNvSpPr>
            <a:spLocks noGrp="1"/>
          </p:cNvSpPr>
          <p:nvPr>
            <p:ph type="sldNum" sz="quarter" idx="4294967295"/>
          </p:nvPr>
        </p:nvSpPr>
        <p:spPr>
          <a:xfrm>
            <a:off x="4571999" y="6466836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3087501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/>
          </p:cNvSpPr>
          <p:nvPr>
            <p:ph type="title"/>
          </p:nvPr>
        </p:nvSpPr>
        <p:spPr>
          <a:xfrm>
            <a:off x="457646" y="325934"/>
            <a:ext cx="8233172" cy="1034728"/>
          </a:xfrm>
          <a:prstGeom prst="rect">
            <a:avLst/>
          </a:prstGeom>
        </p:spPr>
        <p:txBody>
          <a:bodyPr/>
          <a:lstStyle/>
          <a:p>
            <a:r>
              <a:rPr lang="en-AU" b="1" dirty="0" smtClean="0"/>
              <a:t>Demo: continuous sensing</a:t>
            </a:r>
            <a:endParaRPr b="1" dirty="0"/>
          </a:p>
        </p:txBody>
      </p:sp>
      <p:sp>
        <p:nvSpPr>
          <p:cNvPr id="646" name="Shape 646"/>
          <p:cNvSpPr>
            <a:spLocks noGrp="1"/>
          </p:cNvSpPr>
          <p:nvPr>
            <p:ph type="sldNum" sz="quarter" idx="4294967295"/>
          </p:nvPr>
        </p:nvSpPr>
        <p:spPr>
          <a:xfrm>
            <a:off x="4571999" y="6466836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012723" y="2241755"/>
            <a:ext cx="716771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988141" y="3445792"/>
            <a:ext cx="716771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69494" y="1295748"/>
            <a:ext cx="27879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b="1" dirty="0" smtClean="0"/>
              <a:t>UI Thread</a:t>
            </a:r>
            <a:endParaRPr lang="en-AU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430489" y="2486463"/>
            <a:ext cx="63321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b="1" dirty="0" smtClean="0"/>
              <a:t>Data Collection Thread</a:t>
            </a:r>
            <a:endParaRPr lang="en-AU" sz="4400" b="1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88141" y="4837058"/>
            <a:ext cx="716771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05907" y="3765598"/>
            <a:ext cx="6647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b="1" dirty="0" smtClean="0"/>
              <a:t>Data Processing Thread</a:t>
            </a:r>
            <a:endParaRPr lang="en-AU" sz="4400" b="1" dirty="0"/>
          </a:p>
        </p:txBody>
      </p:sp>
    </p:spTree>
    <p:extLst>
      <p:ext uri="{BB962C8B-B14F-4D97-AF65-F5344CB8AC3E}">
        <p14:creationId xmlns:p14="http://schemas.microsoft.com/office/powerpoint/2010/main" val="1483640189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/>
          </p:cNvSpPr>
          <p:nvPr>
            <p:ph type="title"/>
          </p:nvPr>
        </p:nvSpPr>
        <p:spPr>
          <a:xfrm>
            <a:off x="457646" y="325934"/>
            <a:ext cx="8233172" cy="1034728"/>
          </a:xfrm>
          <a:prstGeom prst="rect">
            <a:avLst/>
          </a:prstGeom>
        </p:spPr>
        <p:txBody>
          <a:bodyPr/>
          <a:lstStyle/>
          <a:p>
            <a:r>
              <a:rPr lang="en-AU" b="1" dirty="0" smtClean="0"/>
              <a:t>Location Sensing</a:t>
            </a:r>
            <a:endParaRPr b="1" dirty="0"/>
          </a:p>
        </p:txBody>
      </p:sp>
      <p:sp>
        <p:nvSpPr>
          <p:cNvPr id="645" name="Shape 645"/>
          <p:cNvSpPr>
            <a:spLocks noGrp="1"/>
          </p:cNvSpPr>
          <p:nvPr>
            <p:ph type="body" idx="1"/>
          </p:nvPr>
        </p:nvSpPr>
        <p:spPr>
          <a:xfrm>
            <a:off x="150470" y="1192582"/>
            <a:ext cx="8826381" cy="442912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endParaRPr lang="en-AU" b="1" dirty="0" smtClean="0">
              <a:solidFill>
                <a:schemeClr val="tx1"/>
              </a:solidFill>
            </a:endParaRPr>
          </a:p>
          <a:p>
            <a:r>
              <a:rPr lang="en-AU" b="1" dirty="0" smtClean="0">
                <a:solidFill>
                  <a:schemeClr val="tx1"/>
                </a:solidFill>
              </a:rPr>
              <a:t>This is different from other sensors.</a:t>
            </a:r>
            <a:endParaRPr lang="en-AU" b="1" dirty="0">
              <a:solidFill>
                <a:schemeClr val="tx1"/>
              </a:solidFill>
            </a:endParaRPr>
          </a:p>
          <a:p>
            <a:endParaRPr lang="en-AU" b="1" dirty="0" smtClean="0">
              <a:solidFill>
                <a:schemeClr val="tx1"/>
              </a:solidFill>
            </a:endParaRPr>
          </a:p>
          <a:p>
            <a:pPr marL="920750" indent="-742950">
              <a:buAutoNum type="arabicPeriod"/>
            </a:pPr>
            <a:r>
              <a:rPr lang="en-AU" b="1" dirty="0" smtClean="0">
                <a:solidFill>
                  <a:schemeClr val="tx1"/>
                </a:solidFill>
              </a:rPr>
              <a:t>You need a </a:t>
            </a:r>
            <a:r>
              <a:rPr lang="en-AU" b="1" dirty="0" err="1" smtClean="0">
                <a:solidFill>
                  <a:schemeClr val="tx1"/>
                </a:solidFill>
              </a:rPr>
              <a:t>LocationManager</a:t>
            </a:r>
            <a:endParaRPr lang="en-AU" b="1" dirty="0" smtClean="0">
              <a:solidFill>
                <a:schemeClr val="tx1"/>
              </a:solidFill>
            </a:endParaRPr>
          </a:p>
          <a:p>
            <a:pPr marL="920750" indent="-742950">
              <a:buAutoNum type="arabicPeriod"/>
            </a:pPr>
            <a:r>
              <a:rPr lang="en-AU" b="1" dirty="0" smtClean="0">
                <a:solidFill>
                  <a:schemeClr val="tx1"/>
                </a:solidFill>
              </a:rPr>
              <a:t>A Service does the low-level sensing : </a:t>
            </a:r>
            <a:r>
              <a:rPr lang="en-AU" b="1" dirty="0" err="1" smtClean="0">
                <a:solidFill>
                  <a:schemeClr val="tx1"/>
                </a:solidFill>
              </a:rPr>
              <a:t>Context.LOCATION_SERVICE</a:t>
            </a:r>
            <a:endParaRPr lang="en-AU" b="1" dirty="0" smtClean="0">
              <a:solidFill>
                <a:schemeClr val="tx1"/>
              </a:solidFill>
            </a:endParaRPr>
          </a:p>
          <a:p>
            <a:pPr marL="920750" indent="-742950">
              <a:buAutoNum type="arabicPeriod"/>
            </a:pPr>
            <a:r>
              <a:rPr lang="en-AU" b="1" dirty="0" smtClean="0">
                <a:solidFill>
                  <a:schemeClr val="tx1"/>
                </a:solidFill>
              </a:rPr>
              <a:t>Register a </a:t>
            </a:r>
            <a:r>
              <a:rPr lang="en-AU" b="1" dirty="0" err="1" smtClean="0">
                <a:solidFill>
                  <a:schemeClr val="tx1"/>
                </a:solidFill>
              </a:rPr>
              <a:t>LocationListener</a:t>
            </a:r>
            <a:endParaRPr lang="en-AU" b="1" dirty="0" smtClean="0">
              <a:solidFill>
                <a:schemeClr val="tx1"/>
              </a:solidFill>
            </a:endParaRPr>
          </a:p>
        </p:txBody>
      </p:sp>
      <p:sp>
        <p:nvSpPr>
          <p:cNvPr id="646" name="Shape 646"/>
          <p:cNvSpPr>
            <a:spLocks noGrp="1"/>
          </p:cNvSpPr>
          <p:nvPr>
            <p:ph type="sldNum" sz="quarter" idx="4294967295"/>
          </p:nvPr>
        </p:nvSpPr>
        <p:spPr>
          <a:xfrm>
            <a:off x="4571999" y="6466836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2210854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/>
          </p:cNvSpPr>
          <p:nvPr>
            <p:ph type="title"/>
          </p:nvPr>
        </p:nvSpPr>
        <p:spPr>
          <a:xfrm>
            <a:off x="457646" y="325934"/>
            <a:ext cx="8233172" cy="1034728"/>
          </a:xfrm>
          <a:prstGeom prst="rect">
            <a:avLst/>
          </a:prstGeom>
        </p:spPr>
        <p:txBody>
          <a:bodyPr/>
          <a:lstStyle/>
          <a:p>
            <a:r>
              <a:rPr lang="en-AU" b="1" dirty="0" smtClean="0"/>
              <a:t>Permission Check For Location</a:t>
            </a:r>
            <a:endParaRPr b="1" dirty="0"/>
          </a:p>
        </p:txBody>
      </p:sp>
      <p:sp>
        <p:nvSpPr>
          <p:cNvPr id="645" name="Shape 645"/>
          <p:cNvSpPr>
            <a:spLocks noGrp="1"/>
          </p:cNvSpPr>
          <p:nvPr>
            <p:ph type="body" idx="1"/>
          </p:nvPr>
        </p:nvSpPr>
        <p:spPr>
          <a:xfrm>
            <a:off x="150471" y="1192582"/>
            <a:ext cx="7647378" cy="442912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endParaRPr lang="en-AU" b="1" dirty="0" smtClean="0">
              <a:solidFill>
                <a:schemeClr val="tx1"/>
              </a:solidFill>
            </a:endParaRPr>
          </a:p>
          <a:p>
            <a:pPr marL="920750" indent="-742950">
              <a:buAutoNum type="arabicPeriod"/>
            </a:pPr>
            <a:r>
              <a:rPr lang="en-AU" b="1" dirty="0" smtClean="0">
                <a:solidFill>
                  <a:schemeClr val="tx1"/>
                </a:solidFill>
              </a:rPr>
              <a:t>Location Sensing requires Permission from users. </a:t>
            </a:r>
          </a:p>
          <a:p>
            <a:pPr marL="920750" indent="-742950">
              <a:buAutoNum type="arabicPeriod"/>
            </a:pPr>
            <a:endParaRPr lang="en-AU" b="1" dirty="0">
              <a:solidFill>
                <a:schemeClr val="tx1"/>
              </a:solidFill>
            </a:endParaRPr>
          </a:p>
          <a:p>
            <a:pPr marL="920750" indent="-742950">
              <a:buAutoNum type="arabicPeriod"/>
            </a:pPr>
            <a:r>
              <a:rPr lang="en-AU" b="1" dirty="0" smtClean="0">
                <a:solidFill>
                  <a:schemeClr val="tx1"/>
                </a:solidFill>
              </a:rPr>
              <a:t>API 23 or above needs runtime Permission Check</a:t>
            </a:r>
          </a:p>
        </p:txBody>
      </p:sp>
      <p:sp>
        <p:nvSpPr>
          <p:cNvPr id="646" name="Shape 646"/>
          <p:cNvSpPr>
            <a:spLocks noGrp="1"/>
          </p:cNvSpPr>
          <p:nvPr>
            <p:ph type="sldNum" sz="quarter" idx="4294967295"/>
          </p:nvPr>
        </p:nvSpPr>
        <p:spPr>
          <a:xfrm>
            <a:off x="4571999" y="6466836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6067353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/>
          </p:cNvSpPr>
          <p:nvPr>
            <p:ph type="title"/>
          </p:nvPr>
        </p:nvSpPr>
        <p:spPr>
          <a:xfrm>
            <a:off x="457646" y="325934"/>
            <a:ext cx="8233172" cy="1034728"/>
          </a:xfrm>
          <a:prstGeom prst="rect">
            <a:avLst/>
          </a:prstGeom>
        </p:spPr>
        <p:txBody>
          <a:bodyPr/>
          <a:lstStyle/>
          <a:p>
            <a:r>
              <a:rPr lang="en-AU" b="1" dirty="0" smtClean="0"/>
              <a:t>Permission of Feature Usage</a:t>
            </a:r>
            <a:endParaRPr b="1" dirty="0"/>
          </a:p>
        </p:txBody>
      </p:sp>
      <p:sp>
        <p:nvSpPr>
          <p:cNvPr id="645" name="Shape 645"/>
          <p:cNvSpPr>
            <a:spLocks noGrp="1"/>
          </p:cNvSpPr>
          <p:nvPr>
            <p:ph type="body" idx="1"/>
          </p:nvPr>
        </p:nvSpPr>
        <p:spPr>
          <a:xfrm>
            <a:off x="150471" y="1192582"/>
            <a:ext cx="7647378" cy="442912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 marL="177800" indent="0"/>
            <a:endParaRPr lang="en-AU" b="1" dirty="0">
              <a:solidFill>
                <a:schemeClr val="tx1"/>
              </a:solidFill>
            </a:endParaRPr>
          </a:p>
          <a:p>
            <a:pPr marL="920750" indent="-742950">
              <a:buAutoNum type="arabicPeriod"/>
            </a:pPr>
            <a:r>
              <a:rPr lang="en-AU" b="1" dirty="0" smtClean="0">
                <a:solidFill>
                  <a:schemeClr val="tx1"/>
                </a:solidFill>
              </a:rPr>
              <a:t>API 21+ requires explicit feature specification</a:t>
            </a:r>
          </a:p>
          <a:p>
            <a:pPr marL="635000" lvl="1" indent="0"/>
            <a:r>
              <a:rPr lang="en-AU" b="1" dirty="0">
                <a:solidFill>
                  <a:schemeClr val="tx1"/>
                </a:solidFill>
              </a:rPr>
              <a:t>&lt;uses-feature </a:t>
            </a:r>
            <a:r>
              <a:rPr lang="en-AU" b="1" dirty="0" err="1">
                <a:solidFill>
                  <a:schemeClr val="tx1"/>
                </a:solidFill>
              </a:rPr>
              <a:t>android:name</a:t>
            </a:r>
            <a:r>
              <a:rPr lang="en-AU" b="1" dirty="0">
                <a:solidFill>
                  <a:schemeClr val="tx1"/>
                </a:solidFill>
              </a:rPr>
              <a:t>="</a:t>
            </a:r>
            <a:r>
              <a:rPr lang="en-AU" b="1" dirty="0" err="1">
                <a:solidFill>
                  <a:schemeClr val="tx1"/>
                </a:solidFill>
              </a:rPr>
              <a:t>android.hardware.location.network</a:t>
            </a:r>
            <a:r>
              <a:rPr lang="en-AU" b="1" dirty="0">
                <a:solidFill>
                  <a:schemeClr val="tx1"/>
                </a:solidFill>
              </a:rPr>
              <a:t>" /&gt; </a:t>
            </a:r>
            <a:endParaRPr lang="en-AU" b="1" dirty="0" smtClean="0">
              <a:solidFill>
                <a:schemeClr val="tx1"/>
              </a:solidFill>
            </a:endParaRPr>
          </a:p>
          <a:p>
            <a:pPr marL="635000" lvl="1" indent="0"/>
            <a:r>
              <a:rPr lang="en-AU" b="1" dirty="0" smtClean="0">
                <a:solidFill>
                  <a:schemeClr val="tx1"/>
                </a:solidFill>
              </a:rPr>
              <a:t>&lt;</a:t>
            </a:r>
            <a:r>
              <a:rPr lang="en-AU" b="1" dirty="0">
                <a:solidFill>
                  <a:schemeClr val="tx1"/>
                </a:solidFill>
              </a:rPr>
              <a:t>uses-feature </a:t>
            </a:r>
            <a:r>
              <a:rPr lang="en-AU" b="1" dirty="0" err="1">
                <a:solidFill>
                  <a:schemeClr val="tx1"/>
                </a:solidFill>
              </a:rPr>
              <a:t>android:name</a:t>
            </a:r>
            <a:r>
              <a:rPr lang="en-AU" b="1" dirty="0">
                <a:solidFill>
                  <a:schemeClr val="tx1"/>
                </a:solidFill>
              </a:rPr>
              <a:t>="</a:t>
            </a:r>
            <a:r>
              <a:rPr lang="en-AU" b="1" dirty="0" err="1">
                <a:solidFill>
                  <a:schemeClr val="tx1"/>
                </a:solidFill>
              </a:rPr>
              <a:t>android.hardware.location.gps</a:t>
            </a:r>
            <a:r>
              <a:rPr lang="en-AU" b="1" dirty="0">
                <a:solidFill>
                  <a:schemeClr val="tx1"/>
                </a:solidFill>
              </a:rPr>
              <a:t>" /&gt;</a:t>
            </a:r>
            <a:endParaRPr lang="en-AU" b="1" dirty="0" smtClean="0">
              <a:solidFill>
                <a:schemeClr val="tx1"/>
              </a:solidFill>
            </a:endParaRPr>
          </a:p>
        </p:txBody>
      </p:sp>
      <p:sp>
        <p:nvSpPr>
          <p:cNvPr id="646" name="Shape 646"/>
          <p:cNvSpPr>
            <a:spLocks noGrp="1"/>
          </p:cNvSpPr>
          <p:nvPr>
            <p:ph type="sldNum" sz="quarter" idx="4294967295"/>
          </p:nvPr>
        </p:nvSpPr>
        <p:spPr>
          <a:xfrm>
            <a:off x="4571999" y="6466836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3598489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/>
          </p:cNvSpPr>
          <p:nvPr>
            <p:ph type="title"/>
          </p:nvPr>
        </p:nvSpPr>
        <p:spPr>
          <a:xfrm>
            <a:off x="457646" y="325934"/>
            <a:ext cx="8233172" cy="1034728"/>
          </a:xfrm>
          <a:prstGeom prst="rect">
            <a:avLst/>
          </a:prstGeom>
        </p:spPr>
        <p:txBody>
          <a:bodyPr/>
          <a:lstStyle/>
          <a:p>
            <a:r>
              <a:rPr lang="en-AU" b="1" dirty="0" smtClean="0"/>
              <a:t>Demo For Location Sensing</a:t>
            </a:r>
            <a:endParaRPr b="1" dirty="0"/>
          </a:p>
        </p:txBody>
      </p:sp>
      <p:sp>
        <p:nvSpPr>
          <p:cNvPr id="646" name="Shape 646"/>
          <p:cNvSpPr>
            <a:spLocks noGrp="1"/>
          </p:cNvSpPr>
          <p:nvPr>
            <p:ph type="sldNum" sz="quarter" idx="4294967295"/>
          </p:nvPr>
        </p:nvSpPr>
        <p:spPr>
          <a:xfrm>
            <a:off x="4571999" y="6466836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2664503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/>
          </p:cNvSpPr>
          <p:nvPr>
            <p:ph type="title"/>
          </p:nvPr>
        </p:nvSpPr>
        <p:spPr>
          <a:xfrm>
            <a:off x="457646" y="325934"/>
            <a:ext cx="8233172" cy="1034728"/>
          </a:xfrm>
          <a:prstGeom prst="rect">
            <a:avLst/>
          </a:prstGeom>
        </p:spPr>
        <p:txBody>
          <a:bodyPr/>
          <a:lstStyle/>
          <a:p>
            <a:r>
              <a:rPr lang="en-AU" b="1" dirty="0" smtClean="0"/>
              <a:t>UI/Main Thread</a:t>
            </a:r>
            <a:endParaRPr b="1" dirty="0"/>
          </a:p>
        </p:txBody>
      </p:sp>
      <p:sp>
        <p:nvSpPr>
          <p:cNvPr id="645" name="Shape 645"/>
          <p:cNvSpPr>
            <a:spLocks noGrp="1"/>
          </p:cNvSpPr>
          <p:nvPr>
            <p:ph type="body" idx="1"/>
          </p:nvPr>
        </p:nvSpPr>
        <p:spPr>
          <a:xfrm>
            <a:off x="150471" y="1192582"/>
            <a:ext cx="7647378" cy="442912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endParaRPr lang="en-AU" b="1" dirty="0" smtClean="0">
              <a:solidFill>
                <a:schemeClr val="tx1"/>
              </a:solidFill>
            </a:endParaRPr>
          </a:p>
          <a:p>
            <a:r>
              <a:rPr lang="en-AU" b="1" dirty="0" smtClean="0">
                <a:solidFill>
                  <a:schemeClr val="tx1"/>
                </a:solidFill>
              </a:rPr>
              <a:t>OS creates </a:t>
            </a:r>
            <a:r>
              <a:rPr lang="en-AU" b="1" dirty="0">
                <a:solidFill>
                  <a:schemeClr val="tx1"/>
                </a:solidFill>
              </a:rPr>
              <a:t>a thread of execution </a:t>
            </a:r>
            <a:r>
              <a:rPr lang="en-AU" b="1" dirty="0" smtClean="0">
                <a:solidFill>
                  <a:schemeClr val="tx1"/>
                </a:solidFill>
              </a:rPr>
              <a:t>to launch an app (e.g., activity), </a:t>
            </a:r>
            <a:r>
              <a:rPr lang="en-AU" b="1" dirty="0">
                <a:solidFill>
                  <a:schemeClr val="tx1"/>
                </a:solidFill>
              </a:rPr>
              <a:t>called "main</a:t>
            </a:r>
            <a:r>
              <a:rPr lang="en-AU" b="1" dirty="0" smtClean="0">
                <a:solidFill>
                  <a:schemeClr val="tx1"/>
                </a:solidFill>
              </a:rPr>
              <a:t>." (A.K.A: UI thread)</a:t>
            </a:r>
          </a:p>
          <a:p>
            <a:endParaRPr lang="en-AU" b="1" dirty="0">
              <a:solidFill>
                <a:schemeClr val="tx1"/>
              </a:solidFill>
            </a:endParaRPr>
          </a:p>
          <a:p>
            <a:r>
              <a:rPr lang="en-AU" b="1" dirty="0" smtClean="0">
                <a:solidFill>
                  <a:schemeClr val="tx1"/>
                </a:solidFill>
              </a:rPr>
              <a:t>https</a:t>
            </a:r>
            <a:r>
              <a:rPr lang="en-AU" b="1" dirty="0">
                <a:solidFill>
                  <a:schemeClr val="tx1"/>
                </a:solidFill>
              </a:rPr>
              <a:t>://developer.android.com/guide/components/processes-and-threads.html</a:t>
            </a:r>
            <a:endParaRPr lang="en-AU" b="1" dirty="0" smtClean="0">
              <a:solidFill>
                <a:schemeClr val="tx1"/>
              </a:solidFill>
            </a:endParaRPr>
          </a:p>
        </p:txBody>
      </p:sp>
      <p:sp>
        <p:nvSpPr>
          <p:cNvPr id="646" name="Shape 646"/>
          <p:cNvSpPr>
            <a:spLocks noGrp="1"/>
          </p:cNvSpPr>
          <p:nvPr>
            <p:ph type="sldNum" sz="quarter" idx="4294967295"/>
          </p:nvPr>
        </p:nvSpPr>
        <p:spPr>
          <a:xfrm>
            <a:off x="4571999" y="6466836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90557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/>
          </p:cNvSpPr>
          <p:nvPr>
            <p:ph type="title"/>
          </p:nvPr>
        </p:nvSpPr>
        <p:spPr>
          <a:xfrm>
            <a:off x="457646" y="325934"/>
            <a:ext cx="8233172" cy="1034728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/>
              <a:t>Google Play Also Has </a:t>
            </a:r>
            <a:r>
              <a:rPr lang="en-US" b="1" dirty="0" err="1" smtClean="0"/>
              <a:t>Localisation</a:t>
            </a:r>
            <a:endParaRPr b="1" dirty="0"/>
          </a:p>
        </p:txBody>
      </p:sp>
      <p:sp>
        <p:nvSpPr>
          <p:cNvPr id="635" name="Shape 635"/>
          <p:cNvSpPr>
            <a:spLocks noGrp="1"/>
          </p:cNvSpPr>
          <p:nvPr>
            <p:ph type="body" idx="1"/>
          </p:nvPr>
        </p:nvSpPr>
        <p:spPr>
          <a:xfrm>
            <a:off x="457646" y="1505036"/>
            <a:ext cx="8233172" cy="4429126"/>
          </a:xfrm>
          <a:prstGeom prst="rect">
            <a:avLst/>
          </a:prstGeom>
        </p:spPr>
        <p:txBody>
          <a:bodyPr/>
          <a:lstStyle/>
          <a:p>
            <a:pPr marL="635000" indent="-457200">
              <a:buFont typeface="Arial" panose="020B0604020202020204" pitchFamily="34" charset="0"/>
              <a:buChar char="•"/>
            </a:pPr>
            <a:r>
              <a:rPr lang="en-US" sz="4800" b="1" dirty="0" smtClean="0"/>
              <a:t>Use </a:t>
            </a:r>
            <a:r>
              <a:rPr lang="en-US" sz="4800" b="1" dirty="0"/>
              <a:t>t</a:t>
            </a:r>
            <a:r>
              <a:rPr lang="en-US" sz="4800" b="1" dirty="0" smtClean="0"/>
              <a:t>he Class </a:t>
            </a:r>
            <a:r>
              <a:rPr lang="en-US" sz="4800" b="1" dirty="0" err="1" smtClean="0"/>
              <a:t>FusedLocationProviderClient</a:t>
            </a:r>
            <a:endParaRPr lang="en-US" sz="4800" b="1" dirty="0" smtClean="0"/>
          </a:p>
          <a:p>
            <a:pPr marL="635000" indent="-457200">
              <a:buFont typeface="Arial" panose="020B0604020202020204" pitchFamily="34" charset="0"/>
              <a:buChar char="•"/>
            </a:pPr>
            <a:endParaRPr lang="en-US" sz="4800" b="1" dirty="0"/>
          </a:p>
          <a:p>
            <a:pPr marL="635000" indent="-457200">
              <a:buFont typeface="Arial" panose="020B0604020202020204" pitchFamily="34" charset="0"/>
              <a:buChar char="•"/>
            </a:pPr>
            <a:endParaRPr lang="en-US" sz="4800" b="1" dirty="0" smtClean="0"/>
          </a:p>
          <a:p>
            <a:pPr marL="177800" indent="0"/>
            <a:r>
              <a:rPr lang="en-US" sz="3200" dirty="0"/>
              <a:t>https://</a:t>
            </a:r>
            <a:r>
              <a:rPr lang="en-US" sz="3200" dirty="0" err="1"/>
              <a:t>developers.google.com</a:t>
            </a:r>
            <a:r>
              <a:rPr lang="en-US" sz="3200" dirty="0"/>
              <a:t>/android/reference/com/google/android/</a:t>
            </a:r>
            <a:r>
              <a:rPr lang="en-US" sz="3200" dirty="0" err="1"/>
              <a:t>gms</a:t>
            </a:r>
            <a:r>
              <a:rPr lang="en-US" sz="3200" dirty="0"/>
              <a:t>/location/</a:t>
            </a:r>
            <a:r>
              <a:rPr lang="en-US" sz="3200" dirty="0" err="1"/>
              <a:t>FusedLocationProviderClient</a:t>
            </a:r>
            <a:endParaRPr sz="3200" dirty="0"/>
          </a:p>
        </p:txBody>
      </p:sp>
      <p:sp>
        <p:nvSpPr>
          <p:cNvPr id="636" name="Shape 636"/>
          <p:cNvSpPr>
            <a:spLocks noGrp="1"/>
          </p:cNvSpPr>
          <p:nvPr>
            <p:ph type="sldNum" sz="quarter" idx="4294967295"/>
          </p:nvPr>
        </p:nvSpPr>
        <p:spPr>
          <a:xfrm>
            <a:off x="4571999" y="6466836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457646" y="3150406"/>
            <a:ext cx="82331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Not Available on devices without Google Play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587550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228600" y="2941374"/>
            <a:ext cx="8815387" cy="136487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b="1" i="0" u="none" strike="noStrike" cap="none" dirty="0" smtClean="0">
                <a:solidFill>
                  <a:schemeClr val="tx1"/>
                </a:solidFill>
                <a:sym typeface="Calibri"/>
              </a:rPr>
              <a:t>Exercise:</a:t>
            </a:r>
            <a:br>
              <a:rPr lang="en-US" b="1" i="0" u="none" strike="noStrike" cap="none" dirty="0" smtClean="0">
                <a:solidFill>
                  <a:schemeClr val="tx1"/>
                </a:solidFill>
                <a:sym typeface="Calibri"/>
              </a:rPr>
            </a:br>
            <a:r>
              <a:rPr lang="en-US" b="1" dirty="0">
                <a:solidFill>
                  <a:schemeClr val="tx1"/>
                </a:solidFill>
              </a:rPr>
              <a:t>1. </a:t>
            </a:r>
            <a:r>
              <a:rPr lang="en-US" b="1" dirty="0" smtClean="0">
                <a:solidFill>
                  <a:schemeClr val="tx1"/>
                </a:solidFill>
              </a:rPr>
              <a:t>Create a Service collecting sensor data.  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>2. Put data collection in a </a:t>
            </a:r>
            <a:r>
              <a:rPr lang="en-US" b="1" dirty="0" err="1" smtClean="0">
                <a:solidFill>
                  <a:schemeClr val="tx1"/>
                </a:solidFill>
              </a:rPr>
              <a:t>HandlerThread</a:t>
            </a:r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/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>3. Do computation in another thread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/>
            </a:r>
            <a:br>
              <a:rPr lang="en-US" b="1" dirty="0">
                <a:solidFill>
                  <a:schemeClr val="tx1"/>
                </a:solidFill>
              </a:rPr>
            </a:br>
            <a:endParaRPr lang="en-US" b="1" i="0" u="none" strike="noStrike" cap="none" dirty="0">
              <a:solidFill>
                <a:schemeClr val="tx1"/>
              </a:solidFill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3390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228600" y="2449884"/>
            <a:ext cx="8815387" cy="17411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b="1" i="0" u="none" strike="noStrike" cap="none" dirty="0" smtClean="0">
                <a:solidFill>
                  <a:schemeClr val="tx1"/>
                </a:solidFill>
                <a:sym typeface="Calibri"/>
              </a:rPr>
              <a:t>More learning directions:</a:t>
            </a:r>
            <a:br>
              <a:rPr lang="en-US" b="1" i="0" u="none" strike="noStrike" cap="none" dirty="0" smtClean="0">
                <a:solidFill>
                  <a:schemeClr val="tx1"/>
                </a:solidFill>
                <a:sym typeface="Calibri"/>
              </a:rPr>
            </a:br>
            <a:r>
              <a:rPr lang="en-US" b="1" i="0" u="none" strike="noStrike" cap="none" dirty="0" smtClean="0">
                <a:solidFill>
                  <a:schemeClr val="tx1"/>
                </a:solidFill>
                <a:sym typeface="Calibri"/>
              </a:rPr>
              <a:t/>
            </a:r>
            <a:br>
              <a:rPr lang="en-US" b="1" i="0" u="none" strike="noStrike" cap="none" dirty="0" smtClean="0">
                <a:solidFill>
                  <a:schemeClr val="tx1"/>
                </a:solidFill>
                <a:sym typeface="Calibri"/>
              </a:rPr>
            </a:br>
            <a:r>
              <a:rPr lang="en-US" b="1" dirty="0">
                <a:solidFill>
                  <a:schemeClr val="tx1"/>
                </a:solidFill>
              </a:rPr>
              <a:t>1. </a:t>
            </a:r>
            <a:r>
              <a:rPr lang="en-US" b="1" dirty="0" smtClean="0">
                <a:solidFill>
                  <a:schemeClr val="tx1"/>
                </a:solidFill>
              </a:rPr>
              <a:t>Try to process raw data.  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>2. Design Content Providers to store/read data. 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/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>3. </a:t>
            </a:r>
            <a:r>
              <a:rPr lang="en-US" b="1" dirty="0">
                <a:solidFill>
                  <a:schemeClr val="tx1"/>
                </a:solidFill>
              </a:rPr>
              <a:t>U</a:t>
            </a:r>
            <a:r>
              <a:rPr lang="en-US" b="1" dirty="0" smtClean="0">
                <a:solidFill>
                  <a:schemeClr val="tx1"/>
                </a:solidFill>
              </a:rPr>
              <a:t>se a server to support apps, e.g., using Firebase/Azure/AWS.</a:t>
            </a:r>
            <a:endParaRPr lang="en-US" b="1" i="0" u="none" strike="noStrike" cap="none" dirty="0">
              <a:solidFill>
                <a:schemeClr val="tx1"/>
              </a:solidFill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9304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>
          <a:xfrm>
            <a:off x="387282" y="306760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What About Next Week?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7282" y="1476275"/>
            <a:ext cx="8369435" cy="4880075"/>
          </a:xfrm>
        </p:spPr>
        <p:txBody>
          <a:bodyPr>
            <a:normAutofit/>
          </a:bodyPr>
          <a:lstStyle/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 smtClean="0"/>
              <a:t>Graphics and Canvas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 smtClean="0"/>
              <a:t>Game Design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 smtClean="0"/>
              <a:t>Game Engines and Unity</a:t>
            </a:r>
            <a:endParaRPr lang="en-US" sz="4000" b="1" dirty="0"/>
          </a:p>
          <a:p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3FE3F4C4-28DE-7543-A855-3C99761ABB09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2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096" y="475137"/>
            <a:ext cx="8001000" cy="2387600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/>
            </a:r>
            <a:br>
              <a:rPr lang="en-US" sz="5400" b="1" dirty="0"/>
            </a:br>
            <a:r>
              <a:rPr lang="en-US" sz="5400" b="1" dirty="0" smtClean="0"/>
              <a:t>See you next week</a:t>
            </a:r>
            <a:br>
              <a:rPr lang="en-US" sz="5400" b="1" dirty="0" smtClean="0"/>
            </a:br>
            <a:r>
              <a:rPr lang="en-US" sz="5400" b="1" dirty="0" smtClean="0"/>
              <a:t/>
            </a:r>
            <a:br>
              <a:rPr lang="en-US" sz="5400" b="1" dirty="0" smtClean="0"/>
            </a:br>
            <a:r>
              <a:rPr lang="en-US" sz="5400" b="1" dirty="0"/>
              <a:t> COMP 90018 </a:t>
            </a:r>
            <a:endParaRPr lang="en-US" sz="5400" b="1" dirty="0" smtClean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18289" y="3123465"/>
            <a:ext cx="8550613" cy="3016078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Tutorial on Android Development</a:t>
            </a:r>
          </a:p>
          <a:p>
            <a:endParaRPr lang="en-US" sz="3600" b="1" dirty="0"/>
          </a:p>
          <a:p>
            <a:r>
              <a:rPr lang="en-US" sz="3600" b="1" dirty="0" smtClean="0"/>
              <a:t>Chu </a:t>
            </a:r>
            <a:r>
              <a:rPr lang="en-US" sz="3600" b="1" dirty="0"/>
              <a:t>Luo, </a:t>
            </a:r>
            <a:r>
              <a:rPr lang="en-US" sz="3600" b="1" dirty="0" err="1"/>
              <a:t>Ransi</a:t>
            </a:r>
            <a:r>
              <a:rPr lang="en-US" sz="3600" b="1" dirty="0"/>
              <a:t> De Silva</a:t>
            </a:r>
            <a:endParaRPr lang="en-US" sz="3600" b="1" dirty="0" smtClean="0"/>
          </a:p>
          <a:p>
            <a:r>
              <a:rPr lang="en-US" sz="3600" b="1" dirty="0" err="1" smtClean="0"/>
              <a:t>chu.luo@unimelb.edu.au</a:t>
            </a:r>
            <a:endParaRPr lang="en-US" sz="3600" b="1" dirty="0" smtClean="0"/>
          </a:p>
          <a:p>
            <a:r>
              <a:rPr lang="en-US" sz="3600" b="1" dirty="0" err="1"/>
              <a:t>ransidesilva@gmail.com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103875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/>
          </p:cNvSpPr>
          <p:nvPr>
            <p:ph type="title"/>
          </p:nvPr>
        </p:nvSpPr>
        <p:spPr>
          <a:xfrm>
            <a:off x="457646" y="325934"/>
            <a:ext cx="8233172" cy="1034728"/>
          </a:xfrm>
          <a:prstGeom prst="rect">
            <a:avLst/>
          </a:prstGeom>
        </p:spPr>
        <p:txBody>
          <a:bodyPr/>
          <a:lstStyle/>
          <a:p>
            <a:r>
              <a:rPr lang="en-AU" b="1" dirty="0" smtClean="0"/>
              <a:t>UI/Main Thread</a:t>
            </a:r>
            <a:endParaRPr b="1" dirty="0"/>
          </a:p>
        </p:txBody>
      </p:sp>
      <p:sp>
        <p:nvSpPr>
          <p:cNvPr id="646" name="Shape 646"/>
          <p:cNvSpPr>
            <a:spLocks noGrp="1"/>
          </p:cNvSpPr>
          <p:nvPr>
            <p:ph type="sldNum" sz="quarter" idx="4294967295"/>
          </p:nvPr>
        </p:nvSpPr>
        <p:spPr>
          <a:xfrm>
            <a:off x="4571999" y="6466836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468933" y="550746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/>
              <a:t>http://hvasconcelos.github.io/images/main_thread_queue.png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46" y="782304"/>
            <a:ext cx="7937283" cy="524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6624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/>
          </p:cNvSpPr>
          <p:nvPr>
            <p:ph type="title"/>
          </p:nvPr>
        </p:nvSpPr>
        <p:spPr>
          <a:xfrm>
            <a:off x="457646" y="325934"/>
            <a:ext cx="8233172" cy="1034728"/>
          </a:xfrm>
          <a:prstGeom prst="rect">
            <a:avLst/>
          </a:prstGeom>
        </p:spPr>
        <p:txBody>
          <a:bodyPr/>
          <a:lstStyle/>
          <a:p>
            <a:r>
              <a:rPr lang="en-AU" b="1" dirty="0" smtClean="0"/>
              <a:t>UI/Main Thread</a:t>
            </a:r>
            <a:endParaRPr b="1" dirty="0"/>
          </a:p>
        </p:txBody>
      </p:sp>
      <p:sp>
        <p:nvSpPr>
          <p:cNvPr id="645" name="Shape 645"/>
          <p:cNvSpPr>
            <a:spLocks noGrp="1"/>
          </p:cNvSpPr>
          <p:nvPr>
            <p:ph type="body" idx="1"/>
          </p:nvPr>
        </p:nvSpPr>
        <p:spPr>
          <a:xfrm>
            <a:off x="150471" y="1192582"/>
            <a:ext cx="8816548" cy="4429127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endParaRPr lang="en-AU" b="1" dirty="0">
              <a:solidFill>
                <a:schemeClr val="tx1"/>
              </a:solidFill>
            </a:endParaRPr>
          </a:p>
          <a:p>
            <a:r>
              <a:rPr lang="en-AU" b="1" dirty="0" smtClean="0">
                <a:solidFill>
                  <a:schemeClr val="tx1"/>
                </a:solidFill>
              </a:rPr>
              <a:t>Even, a </a:t>
            </a:r>
            <a:r>
              <a:rPr lang="en-AU" b="1" dirty="0" smtClean="0">
                <a:solidFill>
                  <a:srgbClr val="FF0000"/>
                </a:solidFill>
              </a:rPr>
              <a:t>Service</a:t>
            </a:r>
            <a:r>
              <a:rPr lang="en-AU" b="1" dirty="0" smtClean="0">
                <a:solidFill>
                  <a:schemeClr val="tx1"/>
                </a:solidFill>
              </a:rPr>
              <a:t> is running on the </a:t>
            </a:r>
            <a:r>
              <a:rPr lang="en-AU" b="1" dirty="0" smtClean="0">
                <a:solidFill>
                  <a:srgbClr val="FF0000"/>
                </a:solidFill>
              </a:rPr>
              <a:t>main</a:t>
            </a:r>
            <a:r>
              <a:rPr lang="en-AU" b="1" dirty="0" smtClean="0">
                <a:solidFill>
                  <a:schemeClr val="tx1"/>
                </a:solidFill>
              </a:rPr>
              <a:t> thread.</a:t>
            </a:r>
          </a:p>
        </p:txBody>
      </p:sp>
      <p:sp>
        <p:nvSpPr>
          <p:cNvPr id="646" name="Shape 646"/>
          <p:cNvSpPr>
            <a:spLocks noGrp="1"/>
          </p:cNvSpPr>
          <p:nvPr>
            <p:ph type="sldNum" sz="quarter" idx="4294967295"/>
          </p:nvPr>
        </p:nvSpPr>
        <p:spPr>
          <a:xfrm>
            <a:off x="4571999" y="6466836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5669564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/>
          </p:cNvSpPr>
          <p:nvPr>
            <p:ph type="title"/>
          </p:nvPr>
        </p:nvSpPr>
        <p:spPr>
          <a:xfrm>
            <a:off x="457646" y="325934"/>
            <a:ext cx="8233172" cy="5376776"/>
          </a:xfrm>
          <a:prstGeom prst="rect">
            <a:avLst/>
          </a:prstGeom>
        </p:spPr>
        <p:txBody>
          <a:bodyPr/>
          <a:lstStyle/>
          <a:p>
            <a:r>
              <a:rPr lang="en-AU" b="1" dirty="0" smtClean="0"/>
              <a:t>Two </a:t>
            </a:r>
            <a:r>
              <a:rPr lang="en-AU" b="1" dirty="0"/>
              <a:t>important principles</a:t>
            </a:r>
            <a:r>
              <a:rPr lang="en-AU" b="1" dirty="0" smtClean="0"/>
              <a:t>:</a:t>
            </a:r>
            <a:br>
              <a:rPr lang="en-AU" b="1" dirty="0" smtClean="0"/>
            </a:br>
            <a:r>
              <a:rPr lang="en-AU" b="1" dirty="0"/>
              <a:t/>
            </a:r>
            <a:br>
              <a:rPr lang="en-AU" b="1" dirty="0"/>
            </a:br>
            <a:r>
              <a:rPr lang="en-AU" b="1" dirty="0" smtClean="0"/>
              <a:t>1. Do </a:t>
            </a:r>
            <a:r>
              <a:rPr lang="en-AU" b="1" dirty="0"/>
              <a:t>not </a:t>
            </a:r>
            <a:r>
              <a:rPr lang="en-AU" b="1" dirty="0" smtClean="0"/>
              <a:t>block (overburden) </a:t>
            </a:r>
            <a:r>
              <a:rPr lang="en-AU" b="1" dirty="0"/>
              <a:t>the UI thread </a:t>
            </a:r>
            <a:r>
              <a:rPr lang="en-AU" b="1" dirty="0" smtClean="0"/>
              <a:t/>
            </a:r>
            <a:br>
              <a:rPr lang="en-AU" b="1" dirty="0" smtClean="0"/>
            </a:br>
            <a:r>
              <a:rPr lang="en-AU" b="1" dirty="0" smtClean="0"/>
              <a:t/>
            </a:r>
            <a:br>
              <a:rPr lang="en-AU" b="1" dirty="0" smtClean="0"/>
            </a:br>
            <a:r>
              <a:rPr lang="en-AU" b="1" dirty="0" smtClean="0"/>
              <a:t>2. Do </a:t>
            </a:r>
            <a:r>
              <a:rPr lang="en-AU" b="1" dirty="0"/>
              <a:t>not access </a:t>
            </a:r>
            <a:r>
              <a:rPr lang="en-AU" b="1" dirty="0" smtClean="0"/>
              <a:t>UI from </a:t>
            </a:r>
            <a:r>
              <a:rPr lang="en-AU" b="1" dirty="0"/>
              <a:t>outside the UI </a:t>
            </a:r>
            <a:r>
              <a:rPr lang="en-AU" b="1" dirty="0" smtClean="0"/>
              <a:t>thread </a:t>
            </a:r>
            <a:br>
              <a:rPr lang="en-AU" b="1" dirty="0" smtClean="0"/>
            </a:br>
            <a:endParaRPr b="1" dirty="0"/>
          </a:p>
        </p:txBody>
      </p:sp>
      <p:sp>
        <p:nvSpPr>
          <p:cNvPr id="646" name="Shape 646"/>
          <p:cNvSpPr>
            <a:spLocks noGrp="1"/>
          </p:cNvSpPr>
          <p:nvPr>
            <p:ph type="sldNum" sz="quarter" idx="4294967295"/>
          </p:nvPr>
        </p:nvSpPr>
        <p:spPr>
          <a:xfrm>
            <a:off x="4571999" y="6466836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1856314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/>
          </p:cNvSpPr>
          <p:nvPr>
            <p:ph type="title"/>
          </p:nvPr>
        </p:nvSpPr>
        <p:spPr>
          <a:xfrm>
            <a:off x="116683" y="433675"/>
            <a:ext cx="3184455" cy="5238981"/>
          </a:xfrm>
          <a:prstGeom prst="rect">
            <a:avLst/>
          </a:prstGeom>
        </p:spPr>
        <p:txBody>
          <a:bodyPr/>
          <a:lstStyle/>
          <a:p>
            <a:r>
              <a:rPr lang="en-AU" sz="3600" b="1" dirty="0" smtClean="0"/>
              <a:t>Don’t do heavy computation on UI thread:</a:t>
            </a:r>
            <a:r>
              <a:rPr lang="en-AU" b="1" dirty="0" smtClean="0"/>
              <a:t/>
            </a:r>
            <a:br>
              <a:rPr lang="en-AU" b="1" dirty="0" smtClean="0"/>
            </a:br>
            <a:endParaRPr b="1" dirty="0"/>
          </a:p>
        </p:txBody>
      </p:sp>
      <p:sp>
        <p:nvSpPr>
          <p:cNvPr id="646" name="Shape 646"/>
          <p:cNvSpPr>
            <a:spLocks noGrp="1"/>
          </p:cNvSpPr>
          <p:nvPr>
            <p:ph type="sldNum" sz="quarter" idx="4294967295"/>
          </p:nvPr>
        </p:nvSpPr>
        <p:spPr>
          <a:xfrm>
            <a:off x="4571999" y="6466836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138" y="108488"/>
            <a:ext cx="5842862" cy="667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72426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/>
          </p:cNvSpPr>
          <p:nvPr>
            <p:ph type="title"/>
          </p:nvPr>
        </p:nvSpPr>
        <p:spPr>
          <a:xfrm>
            <a:off x="330248" y="182582"/>
            <a:ext cx="8233172" cy="1034728"/>
          </a:xfrm>
          <a:prstGeom prst="rect">
            <a:avLst/>
          </a:prstGeom>
        </p:spPr>
        <p:txBody>
          <a:bodyPr/>
          <a:lstStyle/>
          <a:p>
            <a:r>
              <a:rPr lang="en-AU" b="1" dirty="0" smtClean="0"/>
              <a:t>Mobile processor:</a:t>
            </a:r>
            <a:endParaRPr b="1" dirty="0"/>
          </a:p>
        </p:txBody>
      </p:sp>
      <p:sp>
        <p:nvSpPr>
          <p:cNvPr id="646" name="Shape 646"/>
          <p:cNvSpPr>
            <a:spLocks noGrp="1"/>
          </p:cNvSpPr>
          <p:nvPr>
            <p:ph type="sldNum" sz="quarter" idx="4294967295"/>
          </p:nvPr>
        </p:nvSpPr>
        <p:spPr>
          <a:xfrm>
            <a:off x="4571999" y="6466836"/>
            <a:ext cx="182934" cy="2030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1028" name="Picture 4" descr="rm-cortex-chip-d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35" y="1418352"/>
            <a:ext cx="8679572" cy="488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754933" y="3369010"/>
            <a:ext cx="1448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rgbClr val="FF0000"/>
                </a:solidFill>
              </a:rPr>
              <a:t>CPU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7095" y="3369010"/>
            <a:ext cx="1448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rgbClr val="FF0000"/>
                </a:solidFill>
              </a:rPr>
              <a:t>CPU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1387" y="5178057"/>
            <a:ext cx="1448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GPU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35028" y="5173179"/>
            <a:ext cx="1448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mtClean="0">
                <a:solidFill>
                  <a:srgbClr val="FF0000"/>
                </a:solidFill>
              </a:rPr>
              <a:t>GPU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30160" y="4788458"/>
            <a:ext cx="1448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GPU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487" y="939761"/>
            <a:ext cx="8184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This processor die has many CPUs &amp; GPUs 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164005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921</Words>
  <Application>Microsoft Macintosh PowerPoint</Application>
  <PresentationFormat>On-screen Show (4:3)</PresentationFormat>
  <Paragraphs>223</Paragraphs>
  <Slides>44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Calibri</vt:lpstr>
      <vt:lpstr>Gill Sans</vt:lpstr>
      <vt:lpstr>Arial</vt:lpstr>
      <vt:lpstr>Office Theme</vt:lpstr>
      <vt:lpstr>COMP 90018 Mobile Computing Systems Programming</vt:lpstr>
      <vt:lpstr>Welcome!</vt:lpstr>
      <vt:lpstr>1. Thread</vt:lpstr>
      <vt:lpstr>UI/Main Thread</vt:lpstr>
      <vt:lpstr>UI/Main Thread</vt:lpstr>
      <vt:lpstr>UI/Main Thread</vt:lpstr>
      <vt:lpstr>Two important principles:  1. Do not block (overburden) the UI thread   2. Do not access UI from outside the UI thread  </vt:lpstr>
      <vt:lpstr>Don’t do heavy computation on UI thread: </vt:lpstr>
      <vt:lpstr>Mobile processor:</vt:lpstr>
      <vt:lpstr>UI Thread In Multithreading</vt:lpstr>
      <vt:lpstr>PowerPoint Presentation</vt:lpstr>
      <vt:lpstr>PowerPoint Presentation</vt:lpstr>
      <vt:lpstr>Multithreading: Many ways</vt:lpstr>
      <vt:lpstr>Thread and Runnable: 2 ways</vt:lpstr>
      <vt:lpstr>Thread and Runnable</vt:lpstr>
      <vt:lpstr>PowerPoint Presentation</vt:lpstr>
      <vt:lpstr>PowerPoint Presentation</vt:lpstr>
      <vt:lpstr>Thread and Runnable</vt:lpstr>
      <vt:lpstr>AsyncTask and IntentService</vt:lpstr>
      <vt:lpstr>ThreadPoolExecutor</vt:lpstr>
      <vt:lpstr>HandlerThread</vt:lpstr>
      <vt:lpstr>HandlerThread</vt:lpstr>
      <vt:lpstr>Phone Sensors</vt:lpstr>
      <vt:lpstr>Android Sensors</vt:lpstr>
      <vt:lpstr>Android Location Service</vt:lpstr>
      <vt:lpstr>List of sensors for this lab</vt:lpstr>
      <vt:lpstr>Motion sensors</vt:lpstr>
      <vt:lpstr>Accelerometer</vt:lpstr>
      <vt:lpstr>PowerPoint Presentation</vt:lpstr>
      <vt:lpstr>Example</vt:lpstr>
      <vt:lpstr>Reference</vt:lpstr>
      <vt:lpstr>Collect sensor data</vt:lpstr>
      <vt:lpstr>Using a HandlerThread</vt:lpstr>
      <vt:lpstr>Do computation in another thread</vt:lpstr>
      <vt:lpstr>Demo: continuous sensing</vt:lpstr>
      <vt:lpstr>Location Sensing</vt:lpstr>
      <vt:lpstr>Permission Check For Location</vt:lpstr>
      <vt:lpstr>Permission of Feature Usage</vt:lpstr>
      <vt:lpstr>Demo For Location Sensing</vt:lpstr>
      <vt:lpstr>Google Play Also Has Localisation</vt:lpstr>
      <vt:lpstr>Exercise: 1. Create a Service collecting sensor data.    2. Put data collection in a HandlerThread  3. Do computation in another thread  </vt:lpstr>
      <vt:lpstr>More learning directions:  1. Try to process raw data.    2. Design Content Providers to store/read data.   3. Use a server to support apps, e.g., using Firebase/Azure/AWS.</vt:lpstr>
      <vt:lpstr>What About Next Week?</vt:lpstr>
      <vt:lpstr> See you next week   COMP 90018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90018 Mobile Computing Systems Programming</dc:title>
  <dc:creator>Chu Luo</dc:creator>
  <cp:lastModifiedBy>Microsoft Office User</cp:lastModifiedBy>
  <cp:revision>382</cp:revision>
  <dcterms:modified xsi:type="dcterms:W3CDTF">2018-08-07T02:53:51Z</dcterms:modified>
</cp:coreProperties>
</file>